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073" r:id="rId1"/>
  </p:sldMasterIdLst>
  <p:notesMasterIdLst>
    <p:notesMasterId r:id="rId14"/>
  </p:notesMasterIdLst>
  <p:sldIdLst>
    <p:sldId id="256" r:id="rId2"/>
    <p:sldId id="257" r:id="rId3"/>
    <p:sldId id="259" r:id="rId4"/>
    <p:sldId id="269" r:id="rId5"/>
    <p:sldId id="270" r:id="rId6"/>
    <p:sldId id="278" r:id="rId7"/>
    <p:sldId id="271" r:id="rId8"/>
    <p:sldId id="276" r:id="rId9"/>
    <p:sldId id="273" r:id="rId10"/>
    <p:sldId id="274" r:id="rId11"/>
    <p:sldId id="275" r:id="rId12"/>
    <p:sldId id="263"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y Louise O'Callaghan" initials="ALO" lastIdx="4" clrIdx="0">
    <p:extLst>
      <p:ext uri="{19B8F6BF-5375-455C-9EA6-DF929625EA0E}">
        <p15:presenceInfo xmlns:p15="http://schemas.microsoft.com/office/powerpoint/2012/main" userId="S::amylouiseocallaghan@irishfilm.ie::86d12902-4e6c-432b-81d0-f10998b38e05" providerId="AD"/>
      </p:ext>
    </p:extLst>
  </p:cmAuthor>
  <p:cmAuthor id="2" name="Guest User" initials="GU" lastIdx="7" clrIdx="1">
    <p:extLst>
      <p:ext uri="{19B8F6BF-5375-455C-9EA6-DF929625EA0E}">
        <p15:presenceInfo xmlns:p15="http://schemas.microsoft.com/office/powerpoint/2012/main" userId="S::urn:spo:anon#970c43e8feada9d85a914bd79af5f1031861242ff50bc0eb07dfaead6ffa968c::" providerId="AD"/>
      </p:ext>
    </p:extLst>
  </p:cmAuthor>
  <p:cmAuthor id="3" name="Alicia McGivern" initials="AM" lastIdx="10" clrIdx="2">
    <p:extLst>
      <p:ext uri="{19B8F6BF-5375-455C-9EA6-DF929625EA0E}">
        <p15:presenceInfo xmlns:p15="http://schemas.microsoft.com/office/powerpoint/2012/main" userId="1003200066d9557f" providerId="None"/>
      </p:ext>
    </p:extLst>
  </p:cmAuthor>
  <p:cmAuthor id="4" name="Alicia McGivern" initials="AM [2]" lastIdx="6" clrIdx="3">
    <p:extLst>
      <p:ext uri="{19B8F6BF-5375-455C-9EA6-DF929625EA0E}">
        <p15:presenceInfo xmlns:p15="http://schemas.microsoft.com/office/powerpoint/2012/main" userId="S-1-5-21-960254615-1361397486-3137126396-1115" providerId="AD"/>
      </p:ext>
    </p:extLst>
  </p:cmAuthor>
  <p:cmAuthor id="5" name="Guest User" initials="GU [2]" lastIdx="4" clrIdx="4">
    <p:extLst>
      <p:ext uri="{19B8F6BF-5375-455C-9EA6-DF929625EA0E}">
        <p15:presenceInfo xmlns:p15="http://schemas.microsoft.com/office/powerpoint/2012/main" userId="S::urn:spo:anon#aa1e970a2f0babdd4397cdd3504fbf39a1ccd617805a1950e60639fcdf990313::" providerId="AD"/>
      </p:ext>
    </p:extLst>
  </p:cmAuthor>
  <p:cmAuthor id="6" name="Guest User" initials="GU [3]" lastIdx="1" clrIdx="5">
    <p:extLst>
      <p:ext uri="{19B8F6BF-5375-455C-9EA6-DF929625EA0E}">
        <p15:presenceInfo xmlns:p15="http://schemas.microsoft.com/office/powerpoint/2012/main" userId="S::urn:spo:anon#c6963098b114c2a9434937b287786f2e34b6b5a12c830e842cfce818f5ec39b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7500"/>
    <a:srgbClr val="FAD80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000000-0000-0000-0000-000000000000}" v="6" dt="2021-04-30T09:50:20.5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66406"/>
  </p:normalViewPr>
  <p:slideViewPr>
    <p:cSldViewPr snapToGrid="0" snapToObjects="1">
      <p:cViewPr varScale="1">
        <p:scale>
          <a:sx n="71" d="100"/>
          <a:sy n="71" d="100"/>
        </p:scale>
        <p:origin x="92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47F1AF-904E-48A6-BDF2-5A2EAE0BA3B0}"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ACE0A7A1-84DD-44F0-8986-64FD3C118865}">
      <dgm:prSet custT="1"/>
      <dgm:spPr/>
      <dgm:t>
        <a:bodyPr/>
        <a:lstStyle/>
        <a:p>
          <a:r>
            <a:rPr lang="en-GB" sz="1800" b="1" dirty="0"/>
            <a:t>Minibeasts</a:t>
          </a:r>
          <a:r>
            <a:rPr lang="en-GB" sz="1800" dirty="0"/>
            <a:t> or </a:t>
          </a:r>
          <a:r>
            <a:rPr lang="en-GB" sz="1800" b="1" dirty="0"/>
            <a:t>Insects</a:t>
          </a:r>
          <a:r>
            <a:rPr lang="en-GB" sz="1800" dirty="0"/>
            <a:t> are small creatures. They are officially called </a:t>
          </a:r>
          <a:r>
            <a:rPr lang="en-GB" sz="1800" b="1" dirty="0"/>
            <a:t>invertebrates</a:t>
          </a:r>
          <a:r>
            <a:rPr lang="en-GB" sz="1800" dirty="0"/>
            <a:t> because they do not have a skeleton or backbone. Spiders, caterpillars, lady birds and other insects are all examples of minibeasts.</a:t>
          </a:r>
          <a:endParaRPr lang="en-US" sz="1800" dirty="0"/>
        </a:p>
      </dgm:t>
    </dgm:pt>
    <dgm:pt modelId="{517CFE68-2401-439D-B57E-7B5D4BF7F864}" type="parTrans" cxnId="{494E540F-99A1-4EA2-8ED5-4C9AC56507E1}">
      <dgm:prSet/>
      <dgm:spPr/>
      <dgm:t>
        <a:bodyPr/>
        <a:lstStyle/>
        <a:p>
          <a:endParaRPr lang="en-US"/>
        </a:p>
      </dgm:t>
    </dgm:pt>
    <dgm:pt modelId="{8876F35A-3F97-4EF6-AD4E-678A2EAC0677}" type="sibTrans" cxnId="{494E540F-99A1-4EA2-8ED5-4C9AC56507E1}">
      <dgm:prSet/>
      <dgm:spPr/>
      <dgm:t>
        <a:bodyPr/>
        <a:lstStyle/>
        <a:p>
          <a:endParaRPr lang="en-US"/>
        </a:p>
      </dgm:t>
    </dgm:pt>
    <dgm:pt modelId="{5F4BDD12-7A64-45AA-B539-C24538F5C722}">
      <dgm:prSet custT="1"/>
      <dgm:spPr/>
      <dgm:t>
        <a:bodyPr/>
        <a:lstStyle/>
        <a:p>
          <a:r>
            <a:rPr lang="en-US" sz="2400" dirty="0"/>
            <a:t>In </a:t>
          </a:r>
          <a:r>
            <a:rPr lang="en-US" sz="2400" i="1" dirty="0"/>
            <a:t>A Minuscule Adventure</a:t>
          </a:r>
          <a:r>
            <a:rPr lang="en-US" sz="2400" dirty="0"/>
            <a:t>, we saw at least 6 different types of minibeast.</a:t>
          </a:r>
        </a:p>
      </dgm:t>
    </dgm:pt>
    <dgm:pt modelId="{77092451-DDC2-4DAD-A70B-7703D0421695}" type="parTrans" cxnId="{CE656B2D-6247-4BA7-8454-83745A27EBD3}">
      <dgm:prSet/>
      <dgm:spPr/>
      <dgm:t>
        <a:bodyPr/>
        <a:lstStyle/>
        <a:p>
          <a:endParaRPr lang="en-US"/>
        </a:p>
      </dgm:t>
    </dgm:pt>
    <dgm:pt modelId="{606FF8FD-6D1B-45A2-8545-70380E57C9F4}" type="sibTrans" cxnId="{CE656B2D-6247-4BA7-8454-83745A27EBD3}">
      <dgm:prSet/>
      <dgm:spPr/>
      <dgm:t>
        <a:bodyPr/>
        <a:lstStyle/>
        <a:p>
          <a:endParaRPr lang="en-US"/>
        </a:p>
      </dgm:t>
    </dgm:pt>
    <dgm:pt modelId="{5D4F8DBF-7561-4540-9676-9418245D4FED}">
      <dgm:prSet custT="1"/>
      <dgm:spPr/>
      <dgm:t>
        <a:bodyPr/>
        <a:lstStyle/>
        <a:p>
          <a:r>
            <a:rPr lang="en-US" sz="2400" dirty="0"/>
            <a:t> Can you name the minibeasts you saw in the film?</a:t>
          </a:r>
        </a:p>
      </dgm:t>
    </dgm:pt>
    <dgm:pt modelId="{F8F771BC-4D3C-204E-8C04-F3A3CA591F34}" type="parTrans" cxnId="{4C2798F9-BD1C-2B4D-8DBF-29513E2EA59D}">
      <dgm:prSet/>
      <dgm:spPr/>
      <dgm:t>
        <a:bodyPr/>
        <a:lstStyle/>
        <a:p>
          <a:endParaRPr lang="en-GB"/>
        </a:p>
      </dgm:t>
    </dgm:pt>
    <dgm:pt modelId="{0314AB56-B28A-DA48-AD71-64334B5E9DB1}" type="sibTrans" cxnId="{4C2798F9-BD1C-2B4D-8DBF-29513E2EA59D}">
      <dgm:prSet/>
      <dgm:spPr/>
      <dgm:t>
        <a:bodyPr/>
        <a:lstStyle/>
        <a:p>
          <a:endParaRPr lang="en-GB"/>
        </a:p>
      </dgm:t>
    </dgm:pt>
    <dgm:pt modelId="{6624091F-C4D4-F643-B2E9-EFF8F4506A2C}" type="pres">
      <dgm:prSet presAssocID="{F447F1AF-904E-48A6-BDF2-5A2EAE0BA3B0}" presName="outerComposite" presStyleCnt="0">
        <dgm:presLayoutVars>
          <dgm:chMax val="5"/>
          <dgm:dir/>
          <dgm:resizeHandles val="exact"/>
        </dgm:presLayoutVars>
      </dgm:prSet>
      <dgm:spPr/>
    </dgm:pt>
    <dgm:pt modelId="{DC1C8333-2038-544A-8D75-C475C4D0087B}" type="pres">
      <dgm:prSet presAssocID="{F447F1AF-904E-48A6-BDF2-5A2EAE0BA3B0}" presName="dummyMaxCanvas" presStyleCnt="0">
        <dgm:presLayoutVars/>
      </dgm:prSet>
      <dgm:spPr/>
    </dgm:pt>
    <dgm:pt modelId="{16FC2B17-1238-A141-A256-CCB9865DFF3F}" type="pres">
      <dgm:prSet presAssocID="{F447F1AF-904E-48A6-BDF2-5A2EAE0BA3B0}" presName="ThreeNodes_1" presStyleLbl="node1" presStyleIdx="0" presStyleCnt="3">
        <dgm:presLayoutVars>
          <dgm:bulletEnabled val="1"/>
        </dgm:presLayoutVars>
      </dgm:prSet>
      <dgm:spPr/>
    </dgm:pt>
    <dgm:pt modelId="{9AD5E6E8-56E2-1E48-8118-E71E334D52D0}" type="pres">
      <dgm:prSet presAssocID="{F447F1AF-904E-48A6-BDF2-5A2EAE0BA3B0}" presName="ThreeNodes_2" presStyleLbl="node1" presStyleIdx="1" presStyleCnt="3">
        <dgm:presLayoutVars>
          <dgm:bulletEnabled val="1"/>
        </dgm:presLayoutVars>
      </dgm:prSet>
      <dgm:spPr/>
    </dgm:pt>
    <dgm:pt modelId="{F162B2AF-A8F5-3345-B048-C10D0F11BD7F}" type="pres">
      <dgm:prSet presAssocID="{F447F1AF-904E-48A6-BDF2-5A2EAE0BA3B0}" presName="ThreeNodes_3" presStyleLbl="node1" presStyleIdx="2" presStyleCnt="3">
        <dgm:presLayoutVars>
          <dgm:bulletEnabled val="1"/>
        </dgm:presLayoutVars>
      </dgm:prSet>
      <dgm:spPr/>
    </dgm:pt>
    <dgm:pt modelId="{32A39932-CCB9-F742-9600-79149E8A57FB}" type="pres">
      <dgm:prSet presAssocID="{F447F1AF-904E-48A6-BDF2-5A2EAE0BA3B0}" presName="ThreeConn_1-2" presStyleLbl="fgAccFollowNode1" presStyleIdx="0" presStyleCnt="2">
        <dgm:presLayoutVars>
          <dgm:bulletEnabled val="1"/>
        </dgm:presLayoutVars>
      </dgm:prSet>
      <dgm:spPr/>
    </dgm:pt>
    <dgm:pt modelId="{FF5C3A99-544A-894C-8221-9C6756D724DF}" type="pres">
      <dgm:prSet presAssocID="{F447F1AF-904E-48A6-BDF2-5A2EAE0BA3B0}" presName="ThreeConn_2-3" presStyleLbl="fgAccFollowNode1" presStyleIdx="1" presStyleCnt="2">
        <dgm:presLayoutVars>
          <dgm:bulletEnabled val="1"/>
        </dgm:presLayoutVars>
      </dgm:prSet>
      <dgm:spPr/>
    </dgm:pt>
    <dgm:pt modelId="{3E198A61-256B-0748-B0A0-73BA82831104}" type="pres">
      <dgm:prSet presAssocID="{F447F1AF-904E-48A6-BDF2-5A2EAE0BA3B0}" presName="ThreeNodes_1_text" presStyleLbl="node1" presStyleIdx="2" presStyleCnt="3">
        <dgm:presLayoutVars>
          <dgm:bulletEnabled val="1"/>
        </dgm:presLayoutVars>
      </dgm:prSet>
      <dgm:spPr/>
    </dgm:pt>
    <dgm:pt modelId="{5B4462E7-75DF-4448-84DD-A28FD6C1C20C}" type="pres">
      <dgm:prSet presAssocID="{F447F1AF-904E-48A6-BDF2-5A2EAE0BA3B0}" presName="ThreeNodes_2_text" presStyleLbl="node1" presStyleIdx="2" presStyleCnt="3">
        <dgm:presLayoutVars>
          <dgm:bulletEnabled val="1"/>
        </dgm:presLayoutVars>
      </dgm:prSet>
      <dgm:spPr/>
    </dgm:pt>
    <dgm:pt modelId="{7166C1CD-871F-DA47-9901-8654CB1B0CC3}" type="pres">
      <dgm:prSet presAssocID="{F447F1AF-904E-48A6-BDF2-5A2EAE0BA3B0}" presName="ThreeNodes_3_text" presStyleLbl="node1" presStyleIdx="2" presStyleCnt="3">
        <dgm:presLayoutVars>
          <dgm:bulletEnabled val="1"/>
        </dgm:presLayoutVars>
      </dgm:prSet>
      <dgm:spPr/>
    </dgm:pt>
  </dgm:ptLst>
  <dgm:cxnLst>
    <dgm:cxn modelId="{494E540F-99A1-4EA2-8ED5-4C9AC56507E1}" srcId="{F447F1AF-904E-48A6-BDF2-5A2EAE0BA3B0}" destId="{ACE0A7A1-84DD-44F0-8986-64FD3C118865}" srcOrd="0" destOrd="0" parTransId="{517CFE68-2401-439D-B57E-7B5D4BF7F864}" sibTransId="{8876F35A-3F97-4EF6-AD4E-678A2EAC0677}"/>
    <dgm:cxn modelId="{BB73A921-E523-F64F-9EBE-82B202F96070}" type="presOf" srcId="{5F4BDD12-7A64-45AA-B539-C24538F5C722}" destId="{9AD5E6E8-56E2-1E48-8118-E71E334D52D0}" srcOrd="0" destOrd="0" presId="urn:microsoft.com/office/officeart/2005/8/layout/vProcess5"/>
    <dgm:cxn modelId="{CE656B2D-6247-4BA7-8454-83745A27EBD3}" srcId="{F447F1AF-904E-48A6-BDF2-5A2EAE0BA3B0}" destId="{5F4BDD12-7A64-45AA-B539-C24538F5C722}" srcOrd="1" destOrd="0" parTransId="{77092451-DDC2-4DAD-A70B-7703D0421695}" sibTransId="{606FF8FD-6D1B-45A2-8545-70380E57C9F4}"/>
    <dgm:cxn modelId="{55F53232-C88F-2D41-9692-ED78BC77F2C7}" type="presOf" srcId="{ACE0A7A1-84DD-44F0-8986-64FD3C118865}" destId="{3E198A61-256B-0748-B0A0-73BA82831104}" srcOrd="1" destOrd="0" presId="urn:microsoft.com/office/officeart/2005/8/layout/vProcess5"/>
    <dgm:cxn modelId="{7C94B06C-08D3-EB49-86BF-5B10E4C8D5A6}" type="presOf" srcId="{5D4F8DBF-7561-4540-9676-9418245D4FED}" destId="{F162B2AF-A8F5-3345-B048-C10D0F11BD7F}" srcOrd="0" destOrd="0" presId="urn:microsoft.com/office/officeart/2005/8/layout/vProcess5"/>
    <dgm:cxn modelId="{E8C76770-A50E-1C45-A41A-9815407D64CD}" type="presOf" srcId="{5F4BDD12-7A64-45AA-B539-C24538F5C722}" destId="{5B4462E7-75DF-4448-84DD-A28FD6C1C20C}" srcOrd="1" destOrd="0" presId="urn:microsoft.com/office/officeart/2005/8/layout/vProcess5"/>
    <dgm:cxn modelId="{0D1BE17E-872E-BD41-A95B-E37BCF95556F}" type="presOf" srcId="{606FF8FD-6D1B-45A2-8545-70380E57C9F4}" destId="{FF5C3A99-544A-894C-8221-9C6756D724DF}" srcOrd="0" destOrd="0" presId="urn:microsoft.com/office/officeart/2005/8/layout/vProcess5"/>
    <dgm:cxn modelId="{0C16DF8C-3979-EC4B-8EEA-0763EAC13D32}" type="presOf" srcId="{5D4F8DBF-7561-4540-9676-9418245D4FED}" destId="{7166C1CD-871F-DA47-9901-8654CB1B0CC3}" srcOrd="1" destOrd="0" presId="urn:microsoft.com/office/officeart/2005/8/layout/vProcess5"/>
    <dgm:cxn modelId="{1C3694AF-7C62-844B-8C06-E11F4CB23CF8}" type="presOf" srcId="{8876F35A-3F97-4EF6-AD4E-678A2EAC0677}" destId="{32A39932-CCB9-F742-9600-79149E8A57FB}" srcOrd="0" destOrd="0" presId="urn:microsoft.com/office/officeart/2005/8/layout/vProcess5"/>
    <dgm:cxn modelId="{1A88D9C3-15BE-ED45-9FE4-1873ADFDA006}" type="presOf" srcId="{ACE0A7A1-84DD-44F0-8986-64FD3C118865}" destId="{16FC2B17-1238-A141-A256-CCB9865DFF3F}" srcOrd="0" destOrd="0" presId="urn:microsoft.com/office/officeart/2005/8/layout/vProcess5"/>
    <dgm:cxn modelId="{29F812F2-1FB4-A14D-827C-5A7B21563A5A}" type="presOf" srcId="{F447F1AF-904E-48A6-BDF2-5A2EAE0BA3B0}" destId="{6624091F-C4D4-F643-B2E9-EFF8F4506A2C}" srcOrd="0" destOrd="0" presId="urn:microsoft.com/office/officeart/2005/8/layout/vProcess5"/>
    <dgm:cxn modelId="{4C2798F9-BD1C-2B4D-8DBF-29513E2EA59D}" srcId="{F447F1AF-904E-48A6-BDF2-5A2EAE0BA3B0}" destId="{5D4F8DBF-7561-4540-9676-9418245D4FED}" srcOrd="2" destOrd="0" parTransId="{F8F771BC-4D3C-204E-8C04-F3A3CA591F34}" sibTransId="{0314AB56-B28A-DA48-AD71-64334B5E9DB1}"/>
    <dgm:cxn modelId="{EF13CEB7-126E-614C-8C3C-22C36405EC8A}" type="presParOf" srcId="{6624091F-C4D4-F643-B2E9-EFF8F4506A2C}" destId="{DC1C8333-2038-544A-8D75-C475C4D0087B}" srcOrd="0" destOrd="0" presId="urn:microsoft.com/office/officeart/2005/8/layout/vProcess5"/>
    <dgm:cxn modelId="{EA870CB4-FD84-1348-827D-7B06CEF389B2}" type="presParOf" srcId="{6624091F-C4D4-F643-B2E9-EFF8F4506A2C}" destId="{16FC2B17-1238-A141-A256-CCB9865DFF3F}" srcOrd="1" destOrd="0" presId="urn:microsoft.com/office/officeart/2005/8/layout/vProcess5"/>
    <dgm:cxn modelId="{1DD48CBB-306C-FE45-92B8-E0E33D568B7C}" type="presParOf" srcId="{6624091F-C4D4-F643-B2E9-EFF8F4506A2C}" destId="{9AD5E6E8-56E2-1E48-8118-E71E334D52D0}" srcOrd="2" destOrd="0" presId="urn:microsoft.com/office/officeart/2005/8/layout/vProcess5"/>
    <dgm:cxn modelId="{D6B54F7D-C3BE-FE4E-8D38-B11543EA4310}" type="presParOf" srcId="{6624091F-C4D4-F643-B2E9-EFF8F4506A2C}" destId="{F162B2AF-A8F5-3345-B048-C10D0F11BD7F}" srcOrd="3" destOrd="0" presId="urn:microsoft.com/office/officeart/2005/8/layout/vProcess5"/>
    <dgm:cxn modelId="{525F8005-008D-DB47-A557-F384220AB52E}" type="presParOf" srcId="{6624091F-C4D4-F643-B2E9-EFF8F4506A2C}" destId="{32A39932-CCB9-F742-9600-79149E8A57FB}" srcOrd="4" destOrd="0" presId="urn:microsoft.com/office/officeart/2005/8/layout/vProcess5"/>
    <dgm:cxn modelId="{50078CC7-06AF-A64A-B0E1-ED2363B8A245}" type="presParOf" srcId="{6624091F-C4D4-F643-B2E9-EFF8F4506A2C}" destId="{FF5C3A99-544A-894C-8221-9C6756D724DF}" srcOrd="5" destOrd="0" presId="urn:microsoft.com/office/officeart/2005/8/layout/vProcess5"/>
    <dgm:cxn modelId="{046D8D3D-7010-604E-BF14-E75C9DCF4437}" type="presParOf" srcId="{6624091F-C4D4-F643-B2E9-EFF8F4506A2C}" destId="{3E198A61-256B-0748-B0A0-73BA82831104}" srcOrd="6" destOrd="0" presId="urn:microsoft.com/office/officeart/2005/8/layout/vProcess5"/>
    <dgm:cxn modelId="{4DC070EB-87AC-B84D-8F6C-89EECB5027FA}" type="presParOf" srcId="{6624091F-C4D4-F643-B2E9-EFF8F4506A2C}" destId="{5B4462E7-75DF-4448-84DD-A28FD6C1C20C}" srcOrd="7" destOrd="0" presId="urn:microsoft.com/office/officeart/2005/8/layout/vProcess5"/>
    <dgm:cxn modelId="{26AABD45-A21C-0D41-B17E-9F8375640857}" type="presParOf" srcId="{6624091F-C4D4-F643-B2E9-EFF8F4506A2C}" destId="{7166C1CD-871F-DA47-9901-8654CB1B0CC3}"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47F1AF-904E-48A6-BDF2-5A2EAE0BA3B0}"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6624091F-C4D4-F643-B2E9-EFF8F4506A2C}" type="pres">
      <dgm:prSet presAssocID="{F447F1AF-904E-48A6-BDF2-5A2EAE0BA3B0}" presName="outerComposite" presStyleCnt="0">
        <dgm:presLayoutVars>
          <dgm:chMax val="5"/>
          <dgm:dir/>
          <dgm:resizeHandles val="exact"/>
        </dgm:presLayoutVars>
      </dgm:prSet>
      <dgm:spPr/>
    </dgm:pt>
    <dgm:pt modelId="{DC1C8333-2038-544A-8D75-C475C4D0087B}" type="pres">
      <dgm:prSet presAssocID="{F447F1AF-904E-48A6-BDF2-5A2EAE0BA3B0}" presName="dummyMaxCanvas" presStyleCnt="0">
        <dgm:presLayoutVars/>
      </dgm:prSet>
      <dgm:spPr/>
    </dgm:pt>
  </dgm:ptLst>
  <dgm:cxnLst>
    <dgm:cxn modelId="{29F812F2-1FB4-A14D-827C-5A7B21563A5A}" type="presOf" srcId="{F447F1AF-904E-48A6-BDF2-5A2EAE0BA3B0}" destId="{6624091F-C4D4-F643-B2E9-EFF8F4506A2C}" srcOrd="0" destOrd="0" presId="urn:microsoft.com/office/officeart/2005/8/layout/vProcess5"/>
    <dgm:cxn modelId="{EF13CEB7-126E-614C-8C3C-22C36405EC8A}" type="presParOf" srcId="{6624091F-C4D4-F643-B2E9-EFF8F4506A2C}" destId="{DC1C8333-2038-544A-8D75-C475C4D0087B}" srcOrd="0" destOrd="0" presId="urn:microsoft.com/office/officeart/2005/8/layout/vProcess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447F1AF-904E-48A6-BDF2-5A2EAE0BA3B0}" type="doc">
      <dgm:prSet loTypeId="urn:microsoft.com/office/officeart/2005/8/layout/matrix3" loCatId="process" qsTypeId="urn:microsoft.com/office/officeart/2005/8/quickstyle/simple2" qsCatId="simple" csTypeId="urn:microsoft.com/office/officeart/2005/8/colors/colorful2" csCatId="colorful" phldr="1"/>
      <dgm:spPr/>
      <dgm:t>
        <a:bodyPr/>
        <a:lstStyle/>
        <a:p>
          <a:endParaRPr lang="en-US"/>
        </a:p>
      </dgm:t>
    </dgm:pt>
    <dgm:pt modelId="{A6BB1DE5-8F5D-455D-8165-71C33C5DB5DE}">
      <dgm:prSet/>
      <dgm:spPr/>
      <dgm:t>
        <a:bodyPr/>
        <a:lstStyle/>
        <a:p>
          <a:r>
            <a:rPr lang="en-US" dirty="0"/>
            <a:t>What kind of plants live here?</a:t>
          </a:r>
        </a:p>
      </dgm:t>
    </dgm:pt>
    <dgm:pt modelId="{EFAD621D-067E-422B-B003-2893DEE5C65C}" type="parTrans" cxnId="{1669ADBC-497B-4C77-BC07-538376ABC08B}">
      <dgm:prSet/>
      <dgm:spPr/>
      <dgm:t>
        <a:bodyPr/>
        <a:lstStyle/>
        <a:p>
          <a:endParaRPr lang="en-US"/>
        </a:p>
      </dgm:t>
    </dgm:pt>
    <dgm:pt modelId="{56555DE2-7940-4269-8E9F-E2F863D825E0}" type="sibTrans" cxnId="{1669ADBC-497B-4C77-BC07-538376ABC08B}">
      <dgm:prSet/>
      <dgm:spPr/>
      <dgm:t>
        <a:bodyPr/>
        <a:lstStyle/>
        <a:p>
          <a:endParaRPr lang="en-US"/>
        </a:p>
      </dgm:t>
    </dgm:pt>
    <dgm:pt modelId="{F924EC32-8669-FB4B-BB4D-2E8942033291}">
      <dgm:prSet/>
      <dgm:spPr/>
      <dgm:t>
        <a:bodyPr/>
        <a:lstStyle/>
        <a:p>
          <a:r>
            <a:rPr lang="en-GB" dirty="0"/>
            <a:t>What kind of Minibeasts live here?</a:t>
          </a:r>
        </a:p>
      </dgm:t>
    </dgm:pt>
    <dgm:pt modelId="{C7556A85-3AD0-CB4F-933F-0DAE6C6C50DC}" type="parTrans" cxnId="{9019B24F-3D19-7848-B9CC-DD375091FB88}">
      <dgm:prSet/>
      <dgm:spPr/>
      <dgm:t>
        <a:bodyPr/>
        <a:lstStyle/>
        <a:p>
          <a:endParaRPr lang="en-GB"/>
        </a:p>
      </dgm:t>
    </dgm:pt>
    <dgm:pt modelId="{45447B8E-B1E8-734D-873C-0D7C7632476A}" type="sibTrans" cxnId="{9019B24F-3D19-7848-B9CC-DD375091FB88}">
      <dgm:prSet/>
      <dgm:spPr/>
      <dgm:t>
        <a:bodyPr/>
        <a:lstStyle/>
        <a:p>
          <a:endParaRPr lang="en-GB"/>
        </a:p>
      </dgm:t>
    </dgm:pt>
    <dgm:pt modelId="{CFBE7D02-FCC3-7240-85C0-51ADFFA43936}">
      <dgm:prSet/>
      <dgm:spPr/>
      <dgm:t>
        <a:bodyPr/>
        <a:lstStyle/>
        <a:p>
          <a:r>
            <a:rPr lang="en-GB" dirty="0"/>
            <a:t>What is </a:t>
          </a:r>
          <a:r>
            <a:rPr lang="en-GB"/>
            <a:t>the weather like?</a:t>
          </a:r>
          <a:endParaRPr lang="en-GB" dirty="0"/>
        </a:p>
      </dgm:t>
    </dgm:pt>
    <dgm:pt modelId="{F673588E-8F9F-0A43-863A-9D8E82A5E4F0}" type="parTrans" cxnId="{492D1E14-BF0F-4047-B130-2E25198E351A}">
      <dgm:prSet/>
      <dgm:spPr/>
      <dgm:t>
        <a:bodyPr/>
        <a:lstStyle/>
        <a:p>
          <a:endParaRPr lang="en-GB"/>
        </a:p>
      </dgm:t>
    </dgm:pt>
    <dgm:pt modelId="{3ED5B7B7-4ABC-DC4F-94EE-2312D6D16F4E}" type="sibTrans" cxnId="{492D1E14-BF0F-4047-B130-2E25198E351A}">
      <dgm:prSet/>
      <dgm:spPr/>
      <dgm:t>
        <a:bodyPr/>
        <a:lstStyle/>
        <a:p>
          <a:endParaRPr lang="en-GB"/>
        </a:p>
      </dgm:t>
    </dgm:pt>
    <dgm:pt modelId="{E2036FC7-B997-8646-9603-A0BDDBA38B6E}">
      <dgm:prSet/>
      <dgm:spPr/>
      <dgm:t>
        <a:bodyPr/>
        <a:lstStyle/>
        <a:p>
          <a:r>
            <a:rPr lang="en-GB" dirty="0"/>
            <a:t>What can you do to look after the creatures in this environment?</a:t>
          </a:r>
        </a:p>
      </dgm:t>
    </dgm:pt>
    <dgm:pt modelId="{C9840EBB-C409-8E48-925A-4E64AA97EA0D}" type="parTrans" cxnId="{E84DBCCD-0E55-094D-B63E-DAF31E3FD66A}">
      <dgm:prSet/>
      <dgm:spPr/>
      <dgm:t>
        <a:bodyPr/>
        <a:lstStyle/>
        <a:p>
          <a:endParaRPr lang="en-GB"/>
        </a:p>
      </dgm:t>
    </dgm:pt>
    <dgm:pt modelId="{D5C8C288-1AEE-854A-A59F-CCFD8CE6ADC7}" type="sibTrans" cxnId="{E84DBCCD-0E55-094D-B63E-DAF31E3FD66A}">
      <dgm:prSet/>
      <dgm:spPr/>
      <dgm:t>
        <a:bodyPr/>
        <a:lstStyle/>
        <a:p>
          <a:endParaRPr lang="en-GB"/>
        </a:p>
      </dgm:t>
    </dgm:pt>
    <dgm:pt modelId="{69EDD04A-123F-9549-B1B0-017D2FE1DA36}" type="pres">
      <dgm:prSet presAssocID="{F447F1AF-904E-48A6-BDF2-5A2EAE0BA3B0}" presName="matrix" presStyleCnt="0">
        <dgm:presLayoutVars>
          <dgm:chMax val="1"/>
          <dgm:dir/>
          <dgm:resizeHandles val="exact"/>
        </dgm:presLayoutVars>
      </dgm:prSet>
      <dgm:spPr/>
    </dgm:pt>
    <dgm:pt modelId="{D5FB98EC-5E07-8048-B459-9CFFEE134318}" type="pres">
      <dgm:prSet presAssocID="{F447F1AF-904E-48A6-BDF2-5A2EAE0BA3B0}" presName="diamond" presStyleLbl="bgShp" presStyleIdx="0" presStyleCnt="1"/>
      <dgm:spPr/>
    </dgm:pt>
    <dgm:pt modelId="{EE7229A5-2FD4-2647-814A-776C4D76666F}" type="pres">
      <dgm:prSet presAssocID="{F447F1AF-904E-48A6-BDF2-5A2EAE0BA3B0}" presName="quad1" presStyleLbl="node1" presStyleIdx="0" presStyleCnt="4">
        <dgm:presLayoutVars>
          <dgm:chMax val="0"/>
          <dgm:chPref val="0"/>
          <dgm:bulletEnabled val="1"/>
        </dgm:presLayoutVars>
      </dgm:prSet>
      <dgm:spPr/>
    </dgm:pt>
    <dgm:pt modelId="{EDAF297C-4A35-8346-8AC0-8C4F454AED04}" type="pres">
      <dgm:prSet presAssocID="{F447F1AF-904E-48A6-BDF2-5A2EAE0BA3B0}" presName="quad2" presStyleLbl="node1" presStyleIdx="1" presStyleCnt="4">
        <dgm:presLayoutVars>
          <dgm:chMax val="0"/>
          <dgm:chPref val="0"/>
          <dgm:bulletEnabled val="1"/>
        </dgm:presLayoutVars>
      </dgm:prSet>
      <dgm:spPr/>
    </dgm:pt>
    <dgm:pt modelId="{B2D3797C-A04A-854C-AFFD-690D46A285B8}" type="pres">
      <dgm:prSet presAssocID="{F447F1AF-904E-48A6-BDF2-5A2EAE0BA3B0}" presName="quad3" presStyleLbl="node1" presStyleIdx="2" presStyleCnt="4">
        <dgm:presLayoutVars>
          <dgm:chMax val="0"/>
          <dgm:chPref val="0"/>
          <dgm:bulletEnabled val="1"/>
        </dgm:presLayoutVars>
      </dgm:prSet>
      <dgm:spPr/>
    </dgm:pt>
    <dgm:pt modelId="{7EBF6798-9CDF-F74C-94B0-95B83DB7FED8}" type="pres">
      <dgm:prSet presAssocID="{F447F1AF-904E-48A6-BDF2-5A2EAE0BA3B0}" presName="quad4" presStyleLbl="node1" presStyleIdx="3" presStyleCnt="4">
        <dgm:presLayoutVars>
          <dgm:chMax val="0"/>
          <dgm:chPref val="0"/>
          <dgm:bulletEnabled val="1"/>
        </dgm:presLayoutVars>
      </dgm:prSet>
      <dgm:spPr/>
    </dgm:pt>
  </dgm:ptLst>
  <dgm:cxnLst>
    <dgm:cxn modelId="{DDC72A0B-0A79-244A-A9FC-8526F40C6E00}" type="presOf" srcId="{CFBE7D02-FCC3-7240-85C0-51ADFFA43936}" destId="{EE7229A5-2FD4-2647-814A-776C4D76666F}" srcOrd="0" destOrd="0" presId="urn:microsoft.com/office/officeart/2005/8/layout/matrix3"/>
    <dgm:cxn modelId="{492D1E14-BF0F-4047-B130-2E25198E351A}" srcId="{F447F1AF-904E-48A6-BDF2-5A2EAE0BA3B0}" destId="{CFBE7D02-FCC3-7240-85C0-51ADFFA43936}" srcOrd="0" destOrd="0" parTransId="{F673588E-8F9F-0A43-863A-9D8E82A5E4F0}" sibTransId="{3ED5B7B7-4ABC-DC4F-94EE-2312D6D16F4E}"/>
    <dgm:cxn modelId="{3915DD3E-2FA4-3745-B8CD-C76D1B891104}" type="presOf" srcId="{E2036FC7-B997-8646-9603-A0BDDBA38B6E}" destId="{7EBF6798-9CDF-F74C-94B0-95B83DB7FED8}" srcOrd="0" destOrd="0" presId="urn:microsoft.com/office/officeart/2005/8/layout/matrix3"/>
    <dgm:cxn modelId="{9019B24F-3D19-7848-B9CC-DD375091FB88}" srcId="{F447F1AF-904E-48A6-BDF2-5A2EAE0BA3B0}" destId="{F924EC32-8669-FB4B-BB4D-2E8942033291}" srcOrd="2" destOrd="0" parTransId="{C7556A85-3AD0-CB4F-933F-0DAE6C6C50DC}" sibTransId="{45447B8E-B1E8-734D-873C-0D7C7632476A}"/>
    <dgm:cxn modelId="{5F970971-897C-C74A-BC95-84A305C28C18}" type="presOf" srcId="{F447F1AF-904E-48A6-BDF2-5A2EAE0BA3B0}" destId="{69EDD04A-123F-9549-B1B0-017D2FE1DA36}" srcOrd="0" destOrd="0" presId="urn:microsoft.com/office/officeart/2005/8/layout/matrix3"/>
    <dgm:cxn modelId="{32083E7A-D956-ED43-8D06-166BF553CCFC}" type="presOf" srcId="{A6BB1DE5-8F5D-455D-8165-71C33C5DB5DE}" destId="{EDAF297C-4A35-8346-8AC0-8C4F454AED04}" srcOrd="0" destOrd="0" presId="urn:microsoft.com/office/officeart/2005/8/layout/matrix3"/>
    <dgm:cxn modelId="{1669ADBC-497B-4C77-BC07-538376ABC08B}" srcId="{F447F1AF-904E-48A6-BDF2-5A2EAE0BA3B0}" destId="{A6BB1DE5-8F5D-455D-8165-71C33C5DB5DE}" srcOrd="1" destOrd="0" parTransId="{EFAD621D-067E-422B-B003-2893DEE5C65C}" sibTransId="{56555DE2-7940-4269-8E9F-E2F863D825E0}"/>
    <dgm:cxn modelId="{E84DBCCD-0E55-094D-B63E-DAF31E3FD66A}" srcId="{F447F1AF-904E-48A6-BDF2-5A2EAE0BA3B0}" destId="{E2036FC7-B997-8646-9603-A0BDDBA38B6E}" srcOrd="3" destOrd="0" parTransId="{C9840EBB-C409-8E48-925A-4E64AA97EA0D}" sibTransId="{D5C8C288-1AEE-854A-A59F-CCFD8CE6ADC7}"/>
    <dgm:cxn modelId="{D9EE2ACF-D2D8-6D41-9D1C-6D2BAE7E7792}" type="presOf" srcId="{F924EC32-8669-FB4B-BB4D-2E8942033291}" destId="{B2D3797C-A04A-854C-AFFD-690D46A285B8}" srcOrd="0" destOrd="0" presId="urn:microsoft.com/office/officeart/2005/8/layout/matrix3"/>
    <dgm:cxn modelId="{74C3C17F-C59A-9C48-B2DE-02F8BAAA9DA9}" type="presParOf" srcId="{69EDD04A-123F-9549-B1B0-017D2FE1DA36}" destId="{D5FB98EC-5E07-8048-B459-9CFFEE134318}" srcOrd="0" destOrd="0" presId="urn:microsoft.com/office/officeart/2005/8/layout/matrix3"/>
    <dgm:cxn modelId="{FEB25A40-90CE-BF48-910F-A60F99E1E697}" type="presParOf" srcId="{69EDD04A-123F-9549-B1B0-017D2FE1DA36}" destId="{EE7229A5-2FD4-2647-814A-776C4D76666F}" srcOrd="1" destOrd="0" presId="urn:microsoft.com/office/officeart/2005/8/layout/matrix3"/>
    <dgm:cxn modelId="{F00C6422-1E7D-3947-95C6-E98C36D7000E}" type="presParOf" srcId="{69EDD04A-123F-9549-B1B0-017D2FE1DA36}" destId="{EDAF297C-4A35-8346-8AC0-8C4F454AED04}" srcOrd="2" destOrd="0" presId="urn:microsoft.com/office/officeart/2005/8/layout/matrix3"/>
    <dgm:cxn modelId="{94C103C2-3FD0-4A49-895F-956EFEA14FE1}" type="presParOf" srcId="{69EDD04A-123F-9549-B1B0-017D2FE1DA36}" destId="{B2D3797C-A04A-854C-AFFD-690D46A285B8}" srcOrd="3" destOrd="0" presId="urn:microsoft.com/office/officeart/2005/8/layout/matrix3"/>
    <dgm:cxn modelId="{D6194C6F-6445-1F49-933B-43D35A78CF78}" type="presParOf" srcId="{69EDD04A-123F-9549-B1B0-017D2FE1DA36}" destId="{7EBF6798-9CDF-F74C-94B0-95B83DB7FED8}"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FC2B17-1238-A141-A256-CCB9865DFF3F}">
      <dsp:nvSpPr>
        <dsp:cNvPr id="0" name=""/>
        <dsp:cNvSpPr/>
      </dsp:nvSpPr>
      <dsp:spPr>
        <a:xfrm>
          <a:off x="0" y="0"/>
          <a:ext cx="6569026" cy="1118125"/>
        </a:xfrm>
        <a:prstGeom prst="roundRect">
          <a:avLst>
            <a:gd name="adj" fmla="val 10000"/>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1" kern="1200" dirty="0"/>
            <a:t>Minibeasts</a:t>
          </a:r>
          <a:r>
            <a:rPr lang="en-GB" sz="1800" kern="1200" dirty="0"/>
            <a:t> or </a:t>
          </a:r>
          <a:r>
            <a:rPr lang="en-GB" sz="1800" b="1" kern="1200" dirty="0"/>
            <a:t>Insects</a:t>
          </a:r>
          <a:r>
            <a:rPr lang="en-GB" sz="1800" kern="1200" dirty="0"/>
            <a:t> are small creatures. They are officially called </a:t>
          </a:r>
          <a:r>
            <a:rPr lang="en-GB" sz="1800" b="1" kern="1200" dirty="0"/>
            <a:t>invertebrates</a:t>
          </a:r>
          <a:r>
            <a:rPr lang="en-GB" sz="1800" kern="1200" dirty="0"/>
            <a:t> because they do not have a skeleton or backbone. Spiders, caterpillars, lady birds and other insects are all examples of minibeasts.</a:t>
          </a:r>
          <a:endParaRPr lang="en-US" sz="1800" kern="1200" dirty="0"/>
        </a:p>
      </dsp:txBody>
      <dsp:txXfrm>
        <a:off x="32749" y="32749"/>
        <a:ext cx="5362481" cy="1052627"/>
      </dsp:txXfrm>
    </dsp:sp>
    <dsp:sp modelId="{9AD5E6E8-56E2-1E48-8118-E71E334D52D0}">
      <dsp:nvSpPr>
        <dsp:cNvPr id="0" name=""/>
        <dsp:cNvSpPr/>
      </dsp:nvSpPr>
      <dsp:spPr>
        <a:xfrm>
          <a:off x="579620" y="1304479"/>
          <a:ext cx="6569026" cy="1118125"/>
        </a:xfrm>
        <a:prstGeom prst="roundRect">
          <a:avLst>
            <a:gd name="adj" fmla="val 10000"/>
          </a:avLst>
        </a:prstGeom>
        <a:solidFill>
          <a:schemeClr val="accent2">
            <a:hueOff val="977227"/>
            <a:satOff val="-15767"/>
            <a:lumOff val="-2745"/>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In </a:t>
          </a:r>
          <a:r>
            <a:rPr lang="en-US" sz="2400" i="1" kern="1200" dirty="0"/>
            <a:t>A Minuscule Adventure</a:t>
          </a:r>
          <a:r>
            <a:rPr lang="en-US" sz="2400" kern="1200" dirty="0"/>
            <a:t>, we saw at least 6 different types of minibeast.</a:t>
          </a:r>
        </a:p>
      </dsp:txBody>
      <dsp:txXfrm>
        <a:off x="612369" y="1337228"/>
        <a:ext cx="5197127" cy="1052627"/>
      </dsp:txXfrm>
    </dsp:sp>
    <dsp:sp modelId="{F162B2AF-A8F5-3345-B048-C10D0F11BD7F}">
      <dsp:nvSpPr>
        <dsp:cNvPr id="0" name=""/>
        <dsp:cNvSpPr/>
      </dsp:nvSpPr>
      <dsp:spPr>
        <a:xfrm>
          <a:off x="1159240" y="2608959"/>
          <a:ext cx="6569026" cy="1118125"/>
        </a:xfrm>
        <a:prstGeom prst="roundRect">
          <a:avLst>
            <a:gd name="adj" fmla="val 10000"/>
          </a:avLst>
        </a:prstGeom>
        <a:solidFill>
          <a:schemeClr val="accent2">
            <a:hueOff val="1954454"/>
            <a:satOff val="-31534"/>
            <a:lumOff val="-549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 Can you name the minibeasts you saw in the film?</a:t>
          </a:r>
        </a:p>
      </dsp:txBody>
      <dsp:txXfrm>
        <a:off x="1191989" y="2641708"/>
        <a:ext cx="5197127" cy="1052627"/>
      </dsp:txXfrm>
    </dsp:sp>
    <dsp:sp modelId="{32A39932-CCB9-F742-9600-79149E8A57FB}">
      <dsp:nvSpPr>
        <dsp:cNvPr id="0" name=""/>
        <dsp:cNvSpPr/>
      </dsp:nvSpPr>
      <dsp:spPr>
        <a:xfrm>
          <a:off x="5842245" y="847911"/>
          <a:ext cx="726781" cy="726781"/>
        </a:xfrm>
        <a:prstGeom prst="downArrow">
          <a:avLst>
            <a:gd name="adj1" fmla="val 55000"/>
            <a:gd name="adj2" fmla="val 45000"/>
          </a:avLst>
        </a:prstGeom>
        <a:solidFill>
          <a:schemeClr val="accent2">
            <a:tint val="40000"/>
            <a:alpha val="90000"/>
            <a:hueOff val="0"/>
            <a:satOff val="0"/>
            <a:lumOff val="0"/>
            <a:alphaOff val="0"/>
          </a:schemeClr>
        </a:solidFill>
        <a:ln w="1079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6005771" y="847911"/>
        <a:ext cx="399729" cy="546903"/>
      </dsp:txXfrm>
    </dsp:sp>
    <dsp:sp modelId="{FF5C3A99-544A-894C-8221-9C6756D724DF}">
      <dsp:nvSpPr>
        <dsp:cNvPr id="0" name=""/>
        <dsp:cNvSpPr/>
      </dsp:nvSpPr>
      <dsp:spPr>
        <a:xfrm>
          <a:off x="6421865" y="2144937"/>
          <a:ext cx="726781" cy="726781"/>
        </a:xfrm>
        <a:prstGeom prst="downArrow">
          <a:avLst>
            <a:gd name="adj1" fmla="val 55000"/>
            <a:gd name="adj2" fmla="val 45000"/>
          </a:avLst>
        </a:prstGeom>
        <a:solidFill>
          <a:schemeClr val="accent2">
            <a:tint val="40000"/>
            <a:alpha val="90000"/>
            <a:hueOff val="3208860"/>
            <a:satOff val="-57041"/>
            <a:lumOff val="-4127"/>
            <a:alphaOff val="0"/>
          </a:schemeClr>
        </a:solidFill>
        <a:ln w="10795" cap="flat" cmpd="sng" algn="ctr">
          <a:solidFill>
            <a:schemeClr val="accent2">
              <a:tint val="40000"/>
              <a:alpha val="90000"/>
              <a:hueOff val="3208860"/>
              <a:satOff val="-57041"/>
              <a:lumOff val="-412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6585391" y="2144937"/>
        <a:ext cx="399729" cy="5469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FB98EC-5E07-8048-B459-9CFFEE134318}">
      <dsp:nvSpPr>
        <dsp:cNvPr id="0" name=""/>
        <dsp:cNvSpPr/>
      </dsp:nvSpPr>
      <dsp:spPr>
        <a:xfrm>
          <a:off x="1320471" y="0"/>
          <a:ext cx="5087324" cy="5087324"/>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7229A5-2FD4-2647-814A-776C4D76666F}">
      <dsp:nvSpPr>
        <dsp:cNvPr id="0" name=""/>
        <dsp:cNvSpPr/>
      </dsp:nvSpPr>
      <dsp:spPr>
        <a:xfrm>
          <a:off x="1803767" y="483295"/>
          <a:ext cx="1984056" cy="1984056"/>
        </a:xfrm>
        <a:prstGeom prst="roundRect">
          <a:avLst/>
        </a:prstGeom>
        <a:solidFill>
          <a:schemeClr val="accent2">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What is </a:t>
          </a:r>
          <a:r>
            <a:rPr lang="en-GB" sz="2000" kern="1200"/>
            <a:t>the weather like?</a:t>
          </a:r>
          <a:endParaRPr lang="en-GB" sz="2000" kern="1200" dirty="0"/>
        </a:p>
      </dsp:txBody>
      <dsp:txXfrm>
        <a:off x="1900621" y="580149"/>
        <a:ext cx="1790348" cy="1790348"/>
      </dsp:txXfrm>
    </dsp:sp>
    <dsp:sp modelId="{EDAF297C-4A35-8346-8AC0-8C4F454AED04}">
      <dsp:nvSpPr>
        <dsp:cNvPr id="0" name=""/>
        <dsp:cNvSpPr/>
      </dsp:nvSpPr>
      <dsp:spPr>
        <a:xfrm>
          <a:off x="3940443" y="483295"/>
          <a:ext cx="1984056" cy="1984056"/>
        </a:xfrm>
        <a:prstGeom prst="roundRect">
          <a:avLst/>
        </a:prstGeom>
        <a:solidFill>
          <a:schemeClr val="accent2">
            <a:hueOff val="651485"/>
            <a:satOff val="-10511"/>
            <a:lumOff val="-183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What kind of plants live here?</a:t>
          </a:r>
        </a:p>
      </dsp:txBody>
      <dsp:txXfrm>
        <a:off x="4037297" y="580149"/>
        <a:ext cx="1790348" cy="1790348"/>
      </dsp:txXfrm>
    </dsp:sp>
    <dsp:sp modelId="{B2D3797C-A04A-854C-AFFD-690D46A285B8}">
      <dsp:nvSpPr>
        <dsp:cNvPr id="0" name=""/>
        <dsp:cNvSpPr/>
      </dsp:nvSpPr>
      <dsp:spPr>
        <a:xfrm>
          <a:off x="1803767" y="2619971"/>
          <a:ext cx="1984056" cy="1984056"/>
        </a:xfrm>
        <a:prstGeom prst="roundRect">
          <a:avLst/>
        </a:prstGeom>
        <a:solidFill>
          <a:schemeClr val="accent2">
            <a:hueOff val="1302969"/>
            <a:satOff val="-21023"/>
            <a:lumOff val="-366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What kind of Minibeasts live here?</a:t>
          </a:r>
        </a:p>
      </dsp:txBody>
      <dsp:txXfrm>
        <a:off x="1900621" y="2716825"/>
        <a:ext cx="1790348" cy="1790348"/>
      </dsp:txXfrm>
    </dsp:sp>
    <dsp:sp modelId="{7EBF6798-9CDF-F74C-94B0-95B83DB7FED8}">
      <dsp:nvSpPr>
        <dsp:cNvPr id="0" name=""/>
        <dsp:cNvSpPr/>
      </dsp:nvSpPr>
      <dsp:spPr>
        <a:xfrm>
          <a:off x="3940443" y="2619971"/>
          <a:ext cx="1984056" cy="1984056"/>
        </a:xfrm>
        <a:prstGeom prst="roundRect">
          <a:avLst/>
        </a:prstGeom>
        <a:solidFill>
          <a:schemeClr val="accent2">
            <a:hueOff val="1954454"/>
            <a:satOff val="-31534"/>
            <a:lumOff val="-549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What can you do to look after the creatures in this environment?</a:t>
          </a:r>
        </a:p>
      </dsp:txBody>
      <dsp:txXfrm>
        <a:off x="4037297" y="2716825"/>
        <a:ext cx="1790348" cy="1790348"/>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F7968C-F170-784F-83D7-731ECCE61EEF}" type="datetimeFigureOut">
              <a:rPr lang="en-US" smtClean="0"/>
              <a:t>5/6/21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B27CB3-6CEF-C94A-82DC-A7860735539B}" type="slidenum">
              <a:rPr lang="en-US" smtClean="0"/>
              <a:t>‹#›</a:t>
            </a:fld>
            <a:endParaRPr lang="en-US"/>
          </a:p>
        </p:txBody>
      </p:sp>
    </p:spTree>
    <p:extLst>
      <p:ext uri="{BB962C8B-B14F-4D97-AF65-F5344CB8AC3E}">
        <p14:creationId xmlns:p14="http://schemas.microsoft.com/office/powerpoint/2010/main" val="3677447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For Teachers</a:t>
            </a:r>
            <a:endParaRPr lang="en-IE"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IE"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This </a:t>
            </a:r>
            <a:r>
              <a:rPr lang="en-US" sz="1200" kern="1200" dirty="0" err="1">
                <a:solidFill>
                  <a:schemeClr val="tx1"/>
                </a:solidFill>
                <a:effectLst/>
                <a:latin typeface="+mn-lt"/>
                <a:ea typeface="+mn-ea"/>
                <a:cs typeface="+mn-cs"/>
              </a:rPr>
              <a:t>Powerpoint</a:t>
            </a:r>
            <a:r>
              <a:rPr lang="en-US" sz="1200" kern="1200" dirty="0">
                <a:solidFill>
                  <a:schemeClr val="tx1"/>
                </a:solidFill>
                <a:effectLst/>
                <a:latin typeface="+mn-lt"/>
                <a:ea typeface="+mn-ea"/>
                <a:cs typeface="+mn-cs"/>
              </a:rPr>
              <a:t> presentation and accompanying worksheets have been made to support Primary SESE Education, ranging from </a:t>
            </a:r>
            <a:r>
              <a:rPr lang="en-GB" sz="1200" kern="1200" dirty="0">
                <a:solidFill>
                  <a:schemeClr val="tx1"/>
                </a:solidFill>
                <a:effectLst/>
                <a:latin typeface="+mn-lt"/>
                <a:ea typeface="+mn-ea"/>
                <a:cs typeface="+mn-cs"/>
              </a:rPr>
              <a:t>3rd to 6</a:t>
            </a:r>
            <a:r>
              <a:rPr lang="en-GB" sz="1200" kern="1200" baseline="30000" dirty="0">
                <a:solidFill>
                  <a:schemeClr val="tx1"/>
                </a:solidFill>
                <a:effectLst/>
                <a:latin typeface="+mn-lt"/>
                <a:ea typeface="+mn-ea"/>
                <a:cs typeface="+mn-cs"/>
              </a:rPr>
              <a:t>th</a:t>
            </a:r>
            <a:r>
              <a:rPr lang="en-GB" sz="1200" kern="1200" dirty="0">
                <a:solidFill>
                  <a:schemeClr val="tx1"/>
                </a:solidFill>
                <a:effectLst/>
                <a:latin typeface="+mn-lt"/>
                <a:ea typeface="+mn-ea"/>
                <a:cs typeface="+mn-cs"/>
              </a:rPr>
              <a:t> class. They are intended to be used in conjunction with downloadable worksheets, available to download from https://</a:t>
            </a:r>
            <a:r>
              <a:rPr lang="en-GB" sz="1200" kern="1200" dirty="0" err="1">
                <a:solidFill>
                  <a:schemeClr val="tx1"/>
                </a:solidFill>
                <a:effectLst/>
                <a:latin typeface="+mn-lt"/>
                <a:ea typeface="+mn-ea"/>
                <a:cs typeface="+mn-cs"/>
              </a:rPr>
              <a:t>ifi.ie</a:t>
            </a:r>
            <a:r>
              <a:rPr lang="en-GB" sz="1200" kern="1200" dirty="0">
                <a:solidFill>
                  <a:schemeClr val="tx1"/>
                </a:solidFill>
                <a:effectLst/>
                <a:latin typeface="+mn-lt"/>
                <a:ea typeface="+mn-ea"/>
                <a:cs typeface="+mn-cs"/>
              </a:rPr>
              <a:t>/</a:t>
            </a:r>
            <a:r>
              <a:rPr lang="en-GB" sz="1200" kern="1200" dirty="0" err="1">
                <a:solidFill>
                  <a:schemeClr val="tx1"/>
                </a:solidFill>
                <a:effectLst/>
                <a:latin typeface="+mn-lt"/>
                <a:ea typeface="+mn-ea"/>
                <a:cs typeface="+mn-cs"/>
              </a:rPr>
              <a:t>studyguides</a:t>
            </a:r>
            <a:endParaRPr lang="en-I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IE" sz="1200" kern="1200" dirty="0">
              <a:solidFill>
                <a:schemeClr val="tx1"/>
              </a:solidFill>
              <a:effectLst/>
              <a:latin typeface="+mn-lt"/>
              <a:ea typeface="+mn-ea"/>
              <a:cs typeface="+mn-cs"/>
            </a:endParaRPr>
          </a:p>
          <a:p>
            <a:r>
              <a:rPr lang="en-US" sz="1200" b="1" u="sng" kern="1200" dirty="0">
                <a:solidFill>
                  <a:schemeClr val="tx1"/>
                </a:solidFill>
                <a:effectLst/>
                <a:latin typeface="+mn-lt"/>
                <a:ea typeface="+mn-ea"/>
                <a:cs typeface="+mn-cs"/>
              </a:rPr>
              <a:t>Aims</a:t>
            </a:r>
            <a:r>
              <a:rPr lang="en-US" sz="1200" b="1"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 encourage students to foster an enjoyment and appreciation of film.</a:t>
            </a:r>
            <a:endParaRPr lang="en-IE"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Encourage the pupil to engage with other living things and learn about environmental awareness and care.</a:t>
            </a:r>
            <a:endParaRPr lang="en-IE"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Encourage questioning, investigative skills, observance of the environment, analyzing, recording and communicating.</a:t>
            </a:r>
            <a:endParaRPr lang="en-IE"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To promote a pupil’s understanding of and personal response to the creative processes involved in filmmaking.</a:t>
            </a:r>
            <a:endParaRPr lang="en-IE" sz="1200" kern="1200" dirty="0">
              <a:solidFill>
                <a:schemeClr val="tx1"/>
              </a:solidFill>
              <a:effectLst/>
              <a:latin typeface="+mn-lt"/>
              <a:ea typeface="+mn-ea"/>
              <a:cs typeface="+mn-cs"/>
            </a:endParaRPr>
          </a:p>
          <a:p>
            <a:pPr lvl="0"/>
            <a:endParaRPr lang="en-IE" sz="1200" kern="1200" dirty="0">
              <a:solidFill>
                <a:schemeClr val="tx1"/>
              </a:solidFill>
              <a:effectLst/>
              <a:latin typeface="+mn-lt"/>
              <a:ea typeface="+mn-ea"/>
              <a:cs typeface="+mn-cs"/>
            </a:endParaRPr>
          </a:p>
          <a:p>
            <a:r>
              <a:rPr lang="en-US" sz="1200" b="1" u="sng" kern="1200" dirty="0">
                <a:solidFill>
                  <a:schemeClr val="tx1"/>
                </a:solidFill>
                <a:effectLst/>
                <a:latin typeface="+mn-lt"/>
                <a:ea typeface="+mn-ea"/>
                <a:cs typeface="+mn-cs"/>
              </a:rPr>
              <a:t>Outcomes</a:t>
            </a:r>
            <a:endParaRPr lang="en-IE" sz="1200" b="1" u="sng"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pupil will be able to identify a variety of minibeasts in their immediate environment, as well as become aware of minibeasts from other environments. </a:t>
            </a:r>
            <a:endParaRPr lang="en-IE"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Through observation and discussion of different habitats, the pupil will become aware of the importance of caring for said environments and develop a sense of responsibility.</a:t>
            </a:r>
            <a:endParaRPr lang="en-IE"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pupil will have gained an understanding of the different types of animation, and how aspects of soundtrack, </a:t>
            </a:r>
            <a:r>
              <a:rPr lang="en-US" sz="1200" kern="1200" dirty="0" err="1">
                <a:solidFill>
                  <a:schemeClr val="tx1"/>
                </a:solidFill>
                <a:effectLst/>
                <a:latin typeface="+mn-lt"/>
                <a:ea typeface="+mn-ea"/>
                <a:cs typeface="+mn-cs"/>
              </a:rPr>
              <a:t>colour</a:t>
            </a:r>
            <a:r>
              <a:rPr lang="en-US" sz="1200" kern="1200" dirty="0">
                <a:solidFill>
                  <a:schemeClr val="tx1"/>
                </a:solidFill>
                <a:effectLst/>
                <a:latin typeface="+mn-lt"/>
                <a:ea typeface="+mn-ea"/>
                <a:cs typeface="+mn-cs"/>
              </a:rPr>
              <a:t> and character design play a vital role in the filmmaking process.</a:t>
            </a:r>
            <a:endParaRPr lang="en-IE"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pupil will develop the ability to identify and discuss key elements in the design process, including the meaning of shape, </a:t>
            </a:r>
            <a:r>
              <a:rPr lang="en-US" sz="1200" kern="1200" dirty="0" err="1">
                <a:solidFill>
                  <a:schemeClr val="tx1"/>
                </a:solidFill>
                <a:effectLst/>
                <a:latin typeface="+mn-lt"/>
                <a:ea typeface="+mn-ea"/>
                <a:cs typeface="+mn-cs"/>
              </a:rPr>
              <a:t>colour</a:t>
            </a:r>
            <a:r>
              <a:rPr lang="en-US" sz="1200" kern="1200" dirty="0">
                <a:solidFill>
                  <a:schemeClr val="tx1"/>
                </a:solidFill>
                <a:effectLst/>
                <a:latin typeface="+mn-lt"/>
                <a:ea typeface="+mn-ea"/>
                <a:cs typeface="+mn-cs"/>
              </a:rPr>
              <a:t> and character traits.</a:t>
            </a:r>
            <a:endParaRPr lang="en-I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pupil will be able to apply this knowledge to experiment and create their own work.</a:t>
            </a:r>
            <a:r>
              <a:rPr lang="en-IE" dirty="0">
                <a:effectLst/>
              </a:rPr>
              <a:t> </a:t>
            </a:r>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fld id="{D2B27CB3-6CEF-C94A-82DC-A7860735539B}" type="slidenum">
              <a:rPr lang="en-US" smtClean="0"/>
              <a:t>1</a:t>
            </a:fld>
            <a:endParaRPr lang="en-US"/>
          </a:p>
        </p:txBody>
      </p:sp>
    </p:spTree>
    <p:extLst>
      <p:ext uri="{BB962C8B-B14F-4D97-AF65-F5344CB8AC3E}">
        <p14:creationId xmlns:p14="http://schemas.microsoft.com/office/powerpoint/2010/main" val="23166195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B27CB3-6CEF-C94A-82DC-A7860735539B}" type="slidenum">
              <a:rPr lang="en-US" smtClean="0"/>
              <a:t>10</a:t>
            </a:fld>
            <a:endParaRPr lang="en-US"/>
          </a:p>
        </p:txBody>
      </p:sp>
    </p:spTree>
    <p:extLst>
      <p:ext uri="{BB962C8B-B14F-4D97-AF65-F5344CB8AC3E}">
        <p14:creationId xmlns:p14="http://schemas.microsoft.com/office/powerpoint/2010/main" val="1832133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 Notes:</a:t>
            </a:r>
          </a:p>
          <a:p>
            <a:endParaRPr lang="en-US" dirty="0"/>
          </a:p>
          <a:p>
            <a:r>
              <a:rPr lang="en-US" b="0" dirty="0"/>
              <a:t>Printable worksheets are available to download from https://</a:t>
            </a:r>
            <a:r>
              <a:rPr lang="en-US" b="0" dirty="0" err="1"/>
              <a:t>ifi.ie</a:t>
            </a:r>
            <a:r>
              <a:rPr lang="en-US" b="0" dirty="0"/>
              <a:t>/</a:t>
            </a:r>
            <a:r>
              <a:rPr lang="en-US" b="0" dirty="0" err="1"/>
              <a:t>studyguides</a:t>
            </a:r>
            <a:endParaRPr lang="en-US" b="0" dirty="0"/>
          </a:p>
          <a:p>
            <a:endParaRPr lang="en-US" b="0" dirty="0"/>
          </a:p>
          <a:p>
            <a:r>
              <a:rPr lang="en-US" b="0" dirty="0"/>
              <a:t>This activity can be found on page 5.</a:t>
            </a:r>
            <a:endParaRPr lang="en-US" dirty="0"/>
          </a:p>
          <a:p>
            <a:endParaRPr lang="en-US" dirty="0"/>
          </a:p>
          <a:p>
            <a:r>
              <a:rPr lang="en-US" dirty="0"/>
              <a:t>Suggestions for helping prevent deforestation could include the following;</a:t>
            </a:r>
          </a:p>
          <a:p>
            <a:endParaRPr lang="en-US" dirty="0"/>
          </a:p>
          <a:p>
            <a:r>
              <a:rPr lang="en-US" dirty="0"/>
              <a:t>- Use less paper</a:t>
            </a:r>
          </a:p>
          <a:p>
            <a:pPr marL="171450" indent="-171450">
              <a:buFontTx/>
              <a:buChar char="-"/>
            </a:pPr>
            <a:r>
              <a:rPr lang="en-US" dirty="0"/>
              <a:t>Recycling paper products so they can be used again.</a:t>
            </a:r>
          </a:p>
          <a:p>
            <a:pPr marL="171450" indent="-171450">
              <a:buFontTx/>
              <a:buChar char="-"/>
            </a:pPr>
            <a:r>
              <a:rPr lang="en-US" dirty="0"/>
              <a:t>Eating less meat</a:t>
            </a:r>
          </a:p>
          <a:p>
            <a:pPr marL="171450" indent="-171450">
              <a:buFontTx/>
              <a:buChar char="-"/>
            </a:pPr>
            <a:r>
              <a:rPr lang="en-US" dirty="0"/>
              <a:t>Tell your family and friends about the rainforests</a:t>
            </a:r>
          </a:p>
          <a:p>
            <a:pPr marL="171450" indent="-171450">
              <a:buFontTx/>
              <a:buChar char="-"/>
            </a:pPr>
            <a:r>
              <a:rPr lang="en-US" dirty="0"/>
              <a:t>Holding a fundraiser</a:t>
            </a:r>
          </a:p>
        </p:txBody>
      </p:sp>
      <p:sp>
        <p:nvSpPr>
          <p:cNvPr id="4" name="Slide Number Placeholder 3"/>
          <p:cNvSpPr>
            <a:spLocks noGrp="1"/>
          </p:cNvSpPr>
          <p:nvPr>
            <p:ph type="sldNum" sz="quarter" idx="5"/>
          </p:nvPr>
        </p:nvSpPr>
        <p:spPr/>
        <p:txBody>
          <a:bodyPr/>
          <a:lstStyle/>
          <a:p>
            <a:fld id="{D2B27CB3-6CEF-C94A-82DC-A7860735539B}" type="slidenum">
              <a:rPr lang="en-US" smtClean="0"/>
              <a:t>11</a:t>
            </a:fld>
            <a:endParaRPr lang="en-US"/>
          </a:p>
        </p:txBody>
      </p:sp>
    </p:spTree>
    <p:extLst>
      <p:ext uri="{BB962C8B-B14F-4D97-AF65-F5344CB8AC3E}">
        <p14:creationId xmlns:p14="http://schemas.microsoft.com/office/powerpoint/2010/main" val="19578481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Teacher Notes:</a:t>
            </a:r>
          </a:p>
          <a:p>
            <a:endParaRPr lang="en-US" b="1" dirty="0"/>
          </a:p>
          <a:p>
            <a:r>
              <a:rPr lang="en-US" b="0" dirty="0"/>
              <a:t>Printable worksheets are available to download from https://</a:t>
            </a:r>
            <a:r>
              <a:rPr lang="en-US" b="0" dirty="0" err="1"/>
              <a:t>ifi.ie</a:t>
            </a:r>
            <a:r>
              <a:rPr lang="en-US" b="0" dirty="0"/>
              <a:t>/</a:t>
            </a:r>
            <a:r>
              <a:rPr lang="en-US" b="0" dirty="0" err="1"/>
              <a:t>studyguides</a:t>
            </a:r>
            <a:endParaRPr lang="en-US" b="0" dirty="0"/>
          </a:p>
          <a:p>
            <a:endParaRPr lang="en-US" b="0" dirty="0"/>
          </a:p>
          <a:p>
            <a:r>
              <a:rPr lang="en-US" b="0" dirty="0"/>
              <a:t>This activity can be found on page 6.</a:t>
            </a:r>
          </a:p>
        </p:txBody>
      </p:sp>
      <p:sp>
        <p:nvSpPr>
          <p:cNvPr id="4" name="Slide Number Placeholder 3"/>
          <p:cNvSpPr>
            <a:spLocks noGrp="1"/>
          </p:cNvSpPr>
          <p:nvPr>
            <p:ph type="sldNum" sz="quarter" idx="5"/>
          </p:nvPr>
        </p:nvSpPr>
        <p:spPr/>
        <p:txBody>
          <a:bodyPr/>
          <a:lstStyle/>
          <a:p>
            <a:fld id="{D2B27CB3-6CEF-C94A-82DC-A7860735539B}" type="slidenum">
              <a:rPr lang="en-US" smtClean="0"/>
              <a:t>12</a:t>
            </a:fld>
            <a:endParaRPr lang="en-US"/>
          </a:p>
        </p:txBody>
      </p:sp>
    </p:spTree>
    <p:extLst>
      <p:ext uri="{BB962C8B-B14F-4D97-AF65-F5344CB8AC3E}">
        <p14:creationId xmlns:p14="http://schemas.microsoft.com/office/powerpoint/2010/main" val="48683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0" kern="1200" dirty="0">
                <a:solidFill>
                  <a:schemeClr val="tx1"/>
                </a:solidFill>
                <a:effectLst/>
                <a:latin typeface="+mn-lt"/>
                <a:ea typeface="+mn-ea"/>
                <a:cs typeface="+mn-cs"/>
              </a:rPr>
              <a:t>Teacher Notes: </a:t>
            </a:r>
          </a:p>
          <a:p>
            <a:r>
              <a:rPr lang="en-IE" sz="1200" b="0" kern="1200" dirty="0">
                <a:solidFill>
                  <a:schemeClr val="tx1"/>
                </a:solidFill>
                <a:effectLst/>
                <a:latin typeface="+mn-lt"/>
                <a:ea typeface="+mn-ea"/>
                <a:cs typeface="+mn-cs"/>
              </a:rPr>
              <a:t>This slide contains a synopsis of the film along with background information. Could be read out to the class before watching the film, or afterwards.</a:t>
            </a:r>
          </a:p>
          <a:p>
            <a:endParaRPr lang="en-IE" sz="1200" b="1" kern="1200" dirty="0">
              <a:solidFill>
                <a:schemeClr val="tx1"/>
              </a:solidFill>
              <a:effectLst/>
              <a:latin typeface="+mn-lt"/>
              <a:ea typeface="+mn-ea"/>
              <a:cs typeface="+mn-cs"/>
            </a:endParaRPr>
          </a:p>
          <a:p>
            <a:r>
              <a:rPr lang="en-IE" sz="1200" b="1" kern="1200" dirty="0">
                <a:solidFill>
                  <a:schemeClr val="tx1"/>
                </a:solidFill>
                <a:effectLst/>
                <a:latin typeface="+mn-lt"/>
                <a:ea typeface="+mn-ea"/>
                <a:cs typeface="+mn-cs"/>
              </a:rPr>
              <a:t>Background</a:t>
            </a:r>
          </a:p>
          <a:p>
            <a:r>
              <a:rPr lang="en-IE" sz="1200" kern="1200" dirty="0">
                <a:solidFill>
                  <a:schemeClr val="tx1"/>
                </a:solidFill>
                <a:effectLst/>
                <a:latin typeface="+mn-lt"/>
                <a:ea typeface="+mn-ea"/>
                <a:cs typeface="+mn-cs"/>
              </a:rPr>
              <a:t> </a:t>
            </a:r>
          </a:p>
          <a:p>
            <a:r>
              <a:rPr lang="en-IE" sz="1200" i="1" kern="1200" dirty="0">
                <a:solidFill>
                  <a:schemeClr val="tx1"/>
                </a:solidFill>
                <a:effectLst/>
                <a:latin typeface="+mn-lt"/>
                <a:ea typeface="+mn-ea"/>
                <a:cs typeface="+mn-cs"/>
              </a:rPr>
              <a:t>Minuscule 2: Mandibles from Far Away </a:t>
            </a:r>
            <a:r>
              <a:rPr lang="en-IE" sz="1200" kern="1200" dirty="0">
                <a:solidFill>
                  <a:schemeClr val="tx1"/>
                </a:solidFill>
                <a:effectLst/>
                <a:latin typeface="+mn-lt"/>
                <a:ea typeface="+mn-ea"/>
                <a:cs typeface="+mn-cs"/>
              </a:rPr>
              <a:t>is a film sequel to a popular French children’s animated series, </a:t>
            </a:r>
            <a:r>
              <a:rPr lang="en-IE" sz="1200" i="1" kern="1200" dirty="0">
                <a:solidFill>
                  <a:schemeClr val="tx1"/>
                </a:solidFill>
                <a:effectLst/>
                <a:latin typeface="+mn-lt"/>
                <a:ea typeface="+mn-ea"/>
                <a:cs typeface="+mn-cs"/>
              </a:rPr>
              <a:t>Minuscule</a:t>
            </a:r>
            <a:r>
              <a:rPr lang="en-IE" sz="1200" kern="1200" dirty="0">
                <a:solidFill>
                  <a:schemeClr val="tx1"/>
                </a:solidFill>
                <a:effectLst/>
                <a:latin typeface="+mn-lt"/>
                <a:ea typeface="+mn-ea"/>
                <a:cs typeface="+mn-cs"/>
              </a:rPr>
              <a:t>, and the 2013 film,</a:t>
            </a:r>
            <a:r>
              <a:rPr lang="en-IE" sz="1200" i="1" kern="1200" dirty="0">
                <a:solidFill>
                  <a:schemeClr val="tx1"/>
                </a:solidFill>
                <a:effectLst/>
                <a:latin typeface="+mn-lt"/>
                <a:ea typeface="+mn-ea"/>
                <a:cs typeface="+mn-cs"/>
              </a:rPr>
              <a:t> Minuscule: The Valley of Lost Ants</a:t>
            </a:r>
            <a:r>
              <a:rPr lang="en-IE" sz="1200" kern="1200" dirty="0">
                <a:solidFill>
                  <a:schemeClr val="tx1"/>
                </a:solidFill>
                <a:effectLst/>
                <a:latin typeface="+mn-lt"/>
                <a:ea typeface="+mn-ea"/>
                <a:cs typeface="+mn-cs"/>
              </a:rPr>
              <a:t>. Created by Hélène Giraud</a:t>
            </a:r>
            <a:r>
              <a:rPr lang="en-US" sz="1200" kern="1200" dirty="0">
                <a:solidFill>
                  <a:schemeClr val="tx1"/>
                </a:solidFill>
                <a:effectLst/>
                <a:latin typeface="+mn-lt"/>
                <a:ea typeface="+mn-ea"/>
                <a:cs typeface="+mn-cs"/>
              </a:rPr>
              <a:t> </a:t>
            </a:r>
            <a:r>
              <a:rPr lang="en-IE" sz="1200" kern="1200" dirty="0">
                <a:solidFill>
                  <a:schemeClr val="tx1"/>
                </a:solidFill>
                <a:effectLst/>
                <a:latin typeface="+mn-lt"/>
                <a:ea typeface="+mn-ea"/>
                <a:cs typeface="+mn-cs"/>
              </a:rPr>
              <a:t> and Thomas Szabo, the series consists of short films made from a combination of computer-generated imagery and real-life locations. The aim was to provide a ‘bird’s eye view’ of the life of an insect and features a wide cast of colourful minibeasts and their comical adventures. The feature-length films continue with this concept, transporting the pint-sized characters to the big screen.</a:t>
            </a:r>
          </a:p>
          <a:p>
            <a:endParaRPr lang="en-US" dirty="0"/>
          </a:p>
        </p:txBody>
      </p:sp>
      <p:sp>
        <p:nvSpPr>
          <p:cNvPr id="4" name="Slide Number Placeholder 3"/>
          <p:cNvSpPr>
            <a:spLocks noGrp="1"/>
          </p:cNvSpPr>
          <p:nvPr>
            <p:ph type="sldNum" sz="quarter" idx="5"/>
          </p:nvPr>
        </p:nvSpPr>
        <p:spPr/>
        <p:txBody>
          <a:bodyPr/>
          <a:lstStyle/>
          <a:p>
            <a:fld id="{D2B27CB3-6CEF-C94A-82DC-A7860735539B}" type="slidenum">
              <a:rPr lang="en-US" smtClean="0"/>
              <a:t>2</a:t>
            </a:fld>
            <a:endParaRPr lang="en-US"/>
          </a:p>
        </p:txBody>
      </p:sp>
    </p:spTree>
    <p:extLst>
      <p:ext uri="{BB962C8B-B14F-4D97-AF65-F5344CB8AC3E}">
        <p14:creationId xmlns:p14="http://schemas.microsoft.com/office/powerpoint/2010/main" val="1809227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 Notes:</a:t>
            </a:r>
          </a:p>
          <a:p>
            <a:endParaRPr lang="en-US" dirty="0"/>
          </a:p>
          <a:p>
            <a:r>
              <a:rPr lang="en-US" b="0" dirty="0"/>
              <a:t>Printable worksheets are available to download from https://</a:t>
            </a:r>
            <a:r>
              <a:rPr lang="en-US" b="0" dirty="0" err="1"/>
              <a:t>ifi.ie</a:t>
            </a:r>
            <a:r>
              <a:rPr lang="en-US" b="0" dirty="0"/>
              <a:t>/</a:t>
            </a:r>
            <a:r>
              <a:rPr lang="en-US" b="0" dirty="0" err="1"/>
              <a:t>studyguides</a:t>
            </a:r>
            <a:endParaRPr lang="en-US" b="0" dirty="0"/>
          </a:p>
          <a:p>
            <a:endParaRPr lang="en-US" b="0" dirty="0"/>
          </a:p>
          <a:p>
            <a:r>
              <a:rPr lang="en-US" b="0" dirty="0"/>
              <a:t>This activity can be found on page 1.</a:t>
            </a:r>
          </a:p>
          <a:p>
            <a:endParaRPr lang="en-US" dirty="0"/>
          </a:p>
          <a:p>
            <a:r>
              <a:rPr lang="en-US" sz="1200" kern="1200" dirty="0">
                <a:solidFill>
                  <a:schemeClr val="tx1"/>
                </a:solidFill>
                <a:effectLst/>
                <a:latin typeface="+mn-lt"/>
                <a:ea typeface="+mn-ea"/>
                <a:cs typeface="+mn-cs"/>
              </a:rPr>
              <a:t> </a:t>
            </a:r>
            <a:endParaRPr lang="en-IE"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2B27CB3-6CEF-C94A-82DC-A7860735539B}" type="slidenum">
              <a:rPr lang="en-US" smtClean="0"/>
              <a:t>3</a:t>
            </a:fld>
            <a:endParaRPr lang="en-US"/>
          </a:p>
        </p:txBody>
      </p:sp>
    </p:spTree>
    <p:extLst>
      <p:ext uri="{BB962C8B-B14F-4D97-AF65-F5344CB8AC3E}">
        <p14:creationId xmlns:p14="http://schemas.microsoft.com/office/powerpoint/2010/main" val="16423172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Teacher Notes:</a:t>
            </a:r>
          </a:p>
          <a:p>
            <a:endParaRPr lang="en-US" sz="1200" b="0" kern="1200" dirty="0">
              <a:solidFill>
                <a:schemeClr val="tx1"/>
              </a:solidFill>
              <a:effectLst/>
              <a:latin typeface="+mn-lt"/>
              <a:ea typeface="+mn-ea"/>
              <a:cs typeface="+mn-cs"/>
            </a:endParaRPr>
          </a:p>
          <a:p>
            <a:r>
              <a:rPr lang="en-US" b="0" dirty="0"/>
              <a:t>Printable worksheets are available to download from https://</a:t>
            </a:r>
            <a:r>
              <a:rPr lang="en-US" b="0" dirty="0" err="1"/>
              <a:t>ifi.ie</a:t>
            </a:r>
            <a:r>
              <a:rPr lang="en-US" b="0" dirty="0"/>
              <a:t>/</a:t>
            </a:r>
            <a:r>
              <a:rPr lang="en-US" b="0" dirty="0" err="1"/>
              <a:t>studyguides</a:t>
            </a:r>
            <a:endParaRPr lang="en-US" b="0" dirty="0"/>
          </a:p>
          <a:p>
            <a:endParaRPr lang="en-US" b="0" dirty="0"/>
          </a:p>
          <a:p>
            <a:r>
              <a:rPr lang="en-US" b="0" dirty="0"/>
              <a:t>This activity can be found on page 1.</a:t>
            </a:r>
            <a:endParaRPr lang="en-US" sz="1200" b="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Answers</a:t>
            </a:r>
            <a:r>
              <a:rPr lang="en-US" sz="1200" kern="1200" dirty="0">
                <a:solidFill>
                  <a:schemeClr val="tx1"/>
                </a:solidFill>
                <a:effectLst/>
                <a:latin typeface="+mn-lt"/>
                <a:ea typeface="+mn-ea"/>
                <a:cs typeface="+mn-cs"/>
              </a:rPr>
              <a:t> </a:t>
            </a:r>
          </a:p>
          <a:p>
            <a:endParaRPr lang="en-IE"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Ladybirds have </a:t>
            </a:r>
            <a:r>
              <a:rPr lang="en-US" sz="1200" u="sng" kern="1200" dirty="0">
                <a:solidFill>
                  <a:schemeClr val="tx1"/>
                </a:solidFill>
                <a:effectLst/>
                <a:latin typeface="+mn-lt"/>
                <a:ea typeface="+mn-ea"/>
                <a:cs typeface="+mn-cs"/>
              </a:rPr>
              <a:t>6</a:t>
            </a:r>
            <a:r>
              <a:rPr lang="en-US" sz="1200" kern="1200" dirty="0">
                <a:solidFill>
                  <a:schemeClr val="tx1"/>
                </a:solidFill>
                <a:effectLst/>
                <a:latin typeface="+mn-lt"/>
                <a:ea typeface="+mn-ea"/>
                <a:cs typeface="+mn-cs"/>
              </a:rPr>
              <a:t> legs.</a:t>
            </a:r>
            <a:endParaRPr lang="en-IE"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Every colony of ants is led by a </a:t>
            </a:r>
            <a:r>
              <a:rPr lang="en-US" sz="1200" u="sng" kern="1200" dirty="0">
                <a:solidFill>
                  <a:schemeClr val="tx1"/>
                </a:solidFill>
                <a:effectLst/>
                <a:latin typeface="+mn-lt"/>
                <a:ea typeface="+mn-ea"/>
                <a:cs typeface="+mn-cs"/>
              </a:rPr>
              <a:t>queen</a:t>
            </a:r>
            <a:r>
              <a:rPr lang="en-US" sz="1200" kern="1200" dirty="0">
                <a:solidFill>
                  <a:schemeClr val="tx1"/>
                </a:solidFill>
                <a:effectLst/>
                <a:latin typeface="+mn-lt"/>
                <a:ea typeface="+mn-ea"/>
                <a:cs typeface="+mn-cs"/>
              </a:rPr>
              <a:t>.</a:t>
            </a:r>
            <a:endParaRPr lang="en-IE"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Spiders have </a:t>
            </a:r>
            <a:r>
              <a:rPr lang="en-US" sz="1200" u="sng" kern="1200" dirty="0">
                <a:solidFill>
                  <a:schemeClr val="tx1"/>
                </a:solidFill>
                <a:effectLst/>
                <a:latin typeface="+mn-lt"/>
                <a:ea typeface="+mn-ea"/>
                <a:cs typeface="+mn-cs"/>
              </a:rPr>
              <a:t>8</a:t>
            </a:r>
            <a:r>
              <a:rPr lang="en-US" sz="1200" kern="1200" dirty="0">
                <a:solidFill>
                  <a:schemeClr val="tx1"/>
                </a:solidFill>
                <a:effectLst/>
                <a:latin typeface="+mn-lt"/>
                <a:ea typeface="+mn-ea"/>
                <a:cs typeface="+mn-cs"/>
              </a:rPr>
              <a:t> legs.</a:t>
            </a:r>
            <a:endParaRPr lang="en-IE"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Most spiders spin </a:t>
            </a:r>
            <a:r>
              <a:rPr lang="en-US" sz="1200" u="sng" kern="1200" dirty="0">
                <a:solidFill>
                  <a:schemeClr val="tx1"/>
                </a:solidFill>
                <a:effectLst/>
                <a:latin typeface="+mn-lt"/>
                <a:ea typeface="+mn-ea"/>
                <a:cs typeface="+mn-cs"/>
              </a:rPr>
              <a:t>webs</a:t>
            </a:r>
            <a:r>
              <a:rPr lang="en-US" sz="1200" kern="1200" dirty="0">
                <a:solidFill>
                  <a:schemeClr val="tx1"/>
                </a:solidFill>
                <a:effectLst/>
                <a:latin typeface="+mn-lt"/>
                <a:ea typeface="+mn-ea"/>
                <a:cs typeface="+mn-cs"/>
              </a:rPr>
              <a:t> made from silk. This helps them to catch their food.</a:t>
            </a:r>
            <a:endParaRPr lang="en-IE"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Caterpillars eventually grow into </a:t>
            </a:r>
            <a:r>
              <a:rPr lang="en-US" sz="1200" u="sng" kern="1200" dirty="0">
                <a:solidFill>
                  <a:schemeClr val="tx1"/>
                </a:solidFill>
                <a:effectLst/>
                <a:latin typeface="+mn-lt"/>
                <a:ea typeface="+mn-ea"/>
                <a:cs typeface="+mn-cs"/>
              </a:rPr>
              <a:t>butterflies</a:t>
            </a:r>
            <a:r>
              <a:rPr lang="en-US" sz="1200" kern="1200" dirty="0">
                <a:solidFill>
                  <a:schemeClr val="tx1"/>
                </a:solidFill>
                <a:effectLst/>
                <a:latin typeface="+mn-lt"/>
                <a:ea typeface="+mn-ea"/>
                <a:cs typeface="+mn-cs"/>
              </a:rPr>
              <a:t> and </a:t>
            </a:r>
            <a:r>
              <a:rPr lang="en-US" sz="1200" u="sng" kern="1200" dirty="0">
                <a:solidFill>
                  <a:schemeClr val="tx1"/>
                </a:solidFill>
                <a:effectLst/>
                <a:latin typeface="+mn-lt"/>
                <a:ea typeface="+mn-ea"/>
                <a:cs typeface="+mn-cs"/>
              </a:rPr>
              <a:t>moths</a:t>
            </a:r>
            <a:r>
              <a:rPr lang="en-US" sz="1200" kern="1200" dirty="0">
                <a:solidFill>
                  <a:schemeClr val="tx1"/>
                </a:solidFill>
                <a:effectLst/>
                <a:latin typeface="+mn-lt"/>
                <a:ea typeface="+mn-ea"/>
                <a:cs typeface="+mn-cs"/>
              </a:rPr>
              <a:t>.</a:t>
            </a:r>
            <a:endParaRPr lang="en-IE"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Most caterpillars just eat </a:t>
            </a:r>
            <a:r>
              <a:rPr lang="en-US" sz="1200" u="sng" kern="1200" dirty="0">
                <a:solidFill>
                  <a:schemeClr val="tx1"/>
                </a:solidFill>
                <a:effectLst/>
                <a:latin typeface="+mn-lt"/>
                <a:ea typeface="+mn-ea"/>
                <a:cs typeface="+mn-cs"/>
              </a:rPr>
              <a:t>leaves.</a:t>
            </a:r>
            <a:endParaRPr lang="en-IE"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Most praying mantids are </a:t>
            </a:r>
            <a:r>
              <a:rPr lang="en-US" sz="1200" u="sng" kern="1200" dirty="0">
                <a:solidFill>
                  <a:schemeClr val="tx1"/>
                </a:solidFill>
                <a:effectLst/>
                <a:latin typeface="+mn-lt"/>
                <a:ea typeface="+mn-ea"/>
                <a:cs typeface="+mn-cs"/>
              </a:rPr>
              <a:t>green</a:t>
            </a:r>
            <a:r>
              <a:rPr lang="en-US" sz="1200" kern="1200" dirty="0">
                <a:solidFill>
                  <a:schemeClr val="tx1"/>
                </a:solidFill>
                <a:effectLst/>
                <a:latin typeface="+mn-lt"/>
                <a:ea typeface="+mn-ea"/>
                <a:cs typeface="+mn-cs"/>
              </a:rPr>
              <a:t>, helping them blend in with leaves and trees </a:t>
            </a:r>
            <a:endParaRPr lang="en-IE"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2B27CB3-6CEF-C94A-82DC-A7860735539B}" type="slidenum">
              <a:rPr lang="en-US" smtClean="0"/>
              <a:t>4</a:t>
            </a:fld>
            <a:endParaRPr lang="en-US"/>
          </a:p>
        </p:txBody>
      </p:sp>
    </p:spTree>
    <p:extLst>
      <p:ext uri="{BB962C8B-B14F-4D97-AF65-F5344CB8AC3E}">
        <p14:creationId xmlns:p14="http://schemas.microsoft.com/office/powerpoint/2010/main" val="2855840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0" kern="1200" dirty="0">
                <a:solidFill>
                  <a:schemeClr val="tx1"/>
                </a:solidFill>
                <a:effectLst/>
                <a:latin typeface="+mn-lt"/>
                <a:ea typeface="+mn-ea"/>
                <a:cs typeface="+mn-cs"/>
              </a:rPr>
              <a:t>Teacher Notes:</a:t>
            </a:r>
          </a:p>
          <a:p>
            <a:pPr lvl="0"/>
            <a:endParaRPr lang="en-US" sz="1200" b="0" kern="1200" dirty="0">
              <a:solidFill>
                <a:schemeClr val="tx1"/>
              </a:solidFill>
              <a:effectLst/>
              <a:latin typeface="+mn-lt"/>
              <a:ea typeface="+mn-ea"/>
              <a:cs typeface="+mn-cs"/>
            </a:endParaRPr>
          </a:p>
          <a:p>
            <a:r>
              <a:rPr lang="en-US" b="0" dirty="0"/>
              <a:t>Printable worksheets are available to download from https://</a:t>
            </a:r>
            <a:r>
              <a:rPr lang="en-US" b="0" dirty="0" err="1"/>
              <a:t>ifi.ie</a:t>
            </a:r>
            <a:r>
              <a:rPr lang="en-US" b="0" dirty="0"/>
              <a:t>/</a:t>
            </a:r>
            <a:r>
              <a:rPr lang="en-US" b="0" dirty="0" err="1"/>
              <a:t>studyguides</a:t>
            </a:r>
            <a:endParaRPr lang="en-US" b="0" dirty="0"/>
          </a:p>
          <a:p>
            <a:endParaRPr lang="en-US" b="0" dirty="0"/>
          </a:p>
          <a:p>
            <a:r>
              <a:rPr lang="en-US" b="0" dirty="0"/>
              <a:t>This activity can be found on page 2.</a:t>
            </a:r>
            <a:endParaRPr lang="en-US" sz="1200" b="0" kern="1200" dirty="0">
              <a:solidFill>
                <a:schemeClr val="tx1"/>
              </a:solidFill>
              <a:effectLst/>
              <a:latin typeface="+mn-lt"/>
              <a:ea typeface="+mn-ea"/>
              <a:cs typeface="+mn-cs"/>
            </a:endParaRPr>
          </a:p>
          <a:p>
            <a:pPr lvl="0"/>
            <a:endParaRPr lang="en-US" sz="1200" b="1"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Answers</a:t>
            </a:r>
          </a:p>
          <a:p>
            <a:pPr lvl="0"/>
            <a:endParaRPr lang="en-US" sz="1200" kern="1200" dirty="0">
              <a:solidFill>
                <a:schemeClr val="tx1"/>
              </a:solidFill>
              <a:effectLst/>
              <a:latin typeface="+mn-lt"/>
              <a:ea typeface="+mn-ea"/>
              <a:cs typeface="+mn-cs"/>
            </a:endParaRPr>
          </a:p>
          <a:p>
            <a:pPr lvl="0"/>
            <a:r>
              <a:rPr lang="en-US" sz="1200" b="1" dirty="0">
                <a:solidFill>
                  <a:schemeClr val="tx1"/>
                </a:solidFill>
              </a:rPr>
              <a:t>Only </a:t>
            </a:r>
            <a:r>
              <a:rPr lang="en-US" sz="1200" dirty="0">
                <a:solidFill>
                  <a:schemeClr val="tx1"/>
                </a:solidFill>
              </a:rPr>
              <a:t>red and black ladybirds exist. FALSE</a:t>
            </a:r>
          </a:p>
          <a:p>
            <a:pPr lvl="0"/>
            <a:r>
              <a:rPr lang="en-US" sz="1200" dirty="0">
                <a:solidFill>
                  <a:schemeClr val="tx1"/>
                </a:solidFill>
              </a:rPr>
              <a:t>Ants are </a:t>
            </a:r>
            <a:r>
              <a:rPr lang="en-US" sz="1200" b="1" dirty="0">
                <a:solidFill>
                  <a:schemeClr val="tx1"/>
                </a:solidFill>
              </a:rPr>
              <a:t>really strong</a:t>
            </a:r>
            <a:r>
              <a:rPr lang="en-US" sz="1200" dirty="0">
                <a:solidFill>
                  <a:schemeClr val="tx1"/>
                </a:solidFill>
              </a:rPr>
              <a:t>. TRUE</a:t>
            </a:r>
          </a:p>
          <a:p>
            <a:pPr lvl="0"/>
            <a:r>
              <a:rPr lang="en-US" sz="1200" dirty="0">
                <a:solidFill>
                  <a:schemeClr val="tx1"/>
                </a:solidFill>
              </a:rPr>
              <a:t>Spiders build a new web </a:t>
            </a:r>
            <a:r>
              <a:rPr lang="en-US" sz="1200" b="1" dirty="0">
                <a:solidFill>
                  <a:schemeClr val="tx1"/>
                </a:solidFill>
              </a:rPr>
              <a:t>once a week</a:t>
            </a:r>
            <a:r>
              <a:rPr lang="en-US" sz="1200" dirty="0">
                <a:solidFill>
                  <a:schemeClr val="tx1"/>
                </a:solidFill>
              </a:rPr>
              <a:t>. FALSE</a:t>
            </a:r>
          </a:p>
          <a:p>
            <a:pPr lvl="0"/>
            <a:r>
              <a:rPr lang="en-US" sz="1200" dirty="0">
                <a:solidFill>
                  <a:schemeClr val="tx1"/>
                </a:solidFill>
              </a:rPr>
              <a:t>Caterpillars make </a:t>
            </a:r>
            <a:r>
              <a:rPr lang="en-US" sz="1200" b="1" dirty="0">
                <a:solidFill>
                  <a:schemeClr val="tx1"/>
                </a:solidFill>
              </a:rPr>
              <a:t>silk</a:t>
            </a:r>
            <a:r>
              <a:rPr lang="en-US" sz="1200" dirty="0">
                <a:solidFill>
                  <a:schemeClr val="tx1"/>
                </a:solidFill>
              </a:rPr>
              <a:t>. TRUE</a:t>
            </a:r>
          </a:p>
          <a:p>
            <a:pPr lvl="0"/>
            <a:r>
              <a:rPr lang="en-US" sz="1200" dirty="0">
                <a:solidFill>
                  <a:schemeClr val="tx1"/>
                </a:solidFill>
              </a:rPr>
              <a:t>A Praying Mantis has five eyes, but only </a:t>
            </a:r>
            <a:r>
              <a:rPr lang="en-US" sz="1200" b="1" dirty="0">
                <a:solidFill>
                  <a:schemeClr val="tx1"/>
                </a:solidFill>
              </a:rPr>
              <a:t>one ear</a:t>
            </a:r>
            <a:r>
              <a:rPr lang="en-US" sz="1200" dirty="0">
                <a:solidFill>
                  <a:schemeClr val="tx1"/>
                </a:solidFill>
              </a:rPr>
              <a:t>. TRUE</a:t>
            </a:r>
            <a:endParaRPr lang="en-US" dirty="0">
              <a:solidFill>
                <a:schemeClr val="tx1"/>
              </a:solidFill>
            </a:endParaRPr>
          </a:p>
          <a:p>
            <a:endParaRPr lang="en-US" dirty="0"/>
          </a:p>
          <a:p>
            <a:endParaRPr lang="en-US" dirty="0"/>
          </a:p>
        </p:txBody>
      </p:sp>
      <p:sp>
        <p:nvSpPr>
          <p:cNvPr id="4" name="Slide Number Placeholder 3"/>
          <p:cNvSpPr>
            <a:spLocks noGrp="1"/>
          </p:cNvSpPr>
          <p:nvPr>
            <p:ph type="sldNum" sz="quarter" idx="5"/>
          </p:nvPr>
        </p:nvSpPr>
        <p:spPr/>
        <p:txBody>
          <a:bodyPr/>
          <a:lstStyle/>
          <a:p>
            <a:fld id="{D2B27CB3-6CEF-C94A-82DC-A7860735539B}" type="slidenum">
              <a:rPr lang="en-US" smtClean="0"/>
              <a:t>5</a:t>
            </a:fld>
            <a:endParaRPr lang="en-US"/>
          </a:p>
        </p:txBody>
      </p:sp>
    </p:spTree>
    <p:extLst>
      <p:ext uri="{BB962C8B-B14F-4D97-AF65-F5344CB8AC3E}">
        <p14:creationId xmlns:p14="http://schemas.microsoft.com/office/powerpoint/2010/main" val="653636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 Notes:</a:t>
            </a:r>
          </a:p>
          <a:p>
            <a:endParaRPr lang="en-US" dirty="0"/>
          </a:p>
          <a:p>
            <a:r>
              <a:rPr lang="en-US" b="0" dirty="0"/>
              <a:t>Printable worksheets are available to download from https://</a:t>
            </a:r>
            <a:r>
              <a:rPr lang="en-US" b="0" dirty="0" err="1"/>
              <a:t>ifi.ie</a:t>
            </a:r>
            <a:r>
              <a:rPr lang="en-US" b="0" dirty="0"/>
              <a:t>/</a:t>
            </a:r>
            <a:r>
              <a:rPr lang="en-US" b="0" dirty="0" err="1"/>
              <a:t>studyguides</a:t>
            </a:r>
            <a:endParaRPr lang="en-US" b="0" dirty="0"/>
          </a:p>
          <a:p>
            <a:endParaRPr lang="en-US" b="0" dirty="0"/>
          </a:p>
          <a:p>
            <a:r>
              <a:rPr lang="en-US" b="0" dirty="0"/>
              <a:t>This activity can be found on page 2.</a:t>
            </a:r>
            <a:endParaRPr lang="en-US" dirty="0"/>
          </a:p>
          <a:p>
            <a:endParaRPr lang="en-US" dirty="0"/>
          </a:p>
          <a:p>
            <a:r>
              <a:rPr lang="en-US" dirty="0"/>
              <a:t>Students can work alone or together in groups to conduct their research. </a:t>
            </a:r>
          </a:p>
          <a:p>
            <a:r>
              <a:rPr lang="en-US" dirty="0"/>
              <a:t>Time permitting, challenge them to come back to the rest of the class with another fun fact about the minibeast of their choice.</a:t>
            </a:r>
          </a:p>
        </p:txBody>
      </p:sp>
      <p:sp>
        <p:nvSpPr>
          <p:cNvPr id="4" name="Slide Number Placeholder 3"/>
          <p:cNvSpPr>
            <a:spLocks noGrp="1"/>
          </p:cNvSpPr>
          <p:nvPr>
            <p:ph type="sldNum" sz="quarter" idx="5"/>
          </p:nvPr>
        </p:nvSpPr>
        <p:spPr/>
        <p:txBody>
          <a:bodyPr/>
          <a:lstStyle/>
          <a:p>
            <a:fld id="{D2B27CB3-6CEF-C94A-82DC-A7860735539B}" type="slidenum">
              <a:rPr lang="en-US" smtClean="0"/>
              <a:t>6</a:t>
            </a:fld>
            <a:endParaRPr lang="en-US"/>
          </a:p>
        </p:txBody>
      </p:sp>
    </p:spTree>
    <p:extLst>
      <p:ext uri="{BB962C8B-B14F-4D97-AF65-F5344CB8AC3E}">
        <p14:creationId xmlns:p14="http://schemas.microsoft.com/office/powerpoint/2010/main" val="3575912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 Notes:</a:t>
            </a:r>
          </a:p>
          <a:p>
            <a:endParaRPr lang="en-US" dirty="0"/>
          </a:p>
          <a:p>
            <a:r>
              <a:rPr lang="en-US" dirty="0"/>
              <a:t>Other examples of habitats include the ocean, rainforest, mountains, grasslands, deserts, polar regions</a:t>
            </a:r>
          </a:p>
        </p:txBody>
      </p:sp>
      <p:sp>
        <p:nvSpPr>
          <p:cNvPr id="4" name="Slide Number Placeholder 3"/>
          <p:cNvSpPr>
            <a:spLocks noGrp="1"/>
          </p:cNvSpPr>
          <p:nvPr>
            <p:ph type="sldNum" sz="quarter" idx="5"/>
          </p:nvPr>
        </p:nvSpPr>
        <p:spPr/>
        <p:txBody>
          <a:bodyPr/>
          <a:lstStyle/>
          <a:p>
            <a:fld id="{D2B27CB3-6CEF-C94A-82DC-A7860735539B}" type="slidenum">
              <a:rPr lang="en-US" smtClean="0"/>
              <a:t>7</a:t>
            </a:fld>
            <a:endParaRPr lang="en-US"/>
          </a:p>
        </p:txBody>
      </p:sp>
    </p:spTree>
    <p:extLst>
      <p:ext uri="{BB962C8B-B14F-4D97-AF65-F5344CB8AC3E}">
        <p14:creationId xmlns:p14="http://schemas.microsoft.com/office/powerpoint/2010/main" val="12326995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Teachers Notes:</a:t>
            </a:r>
          </a:p>
          <a:p>
            <a:pPr marL="0" indent="0">
              <a:buFont typeface="Arial" panose="020B0604020202020204" pitchFamily="34" charset="0"/>
              <a:buNone/>
            </a:pPr>
            <a:endParaRPr lang="en-US" dirty="0"/>
          </a:p>
          <a:p>
            <a:r>
              <a:rPr lang="en-US" b="0" dirty="0"/>
              <a:t>Printable worksheets are available to download from https://</a:t>
            </a:r>
            <a:r>
              <a:rPr lang="en-US" b="0" dirty="0" err="1"/>
              <a:t>ifi.ie</a:t>
            </a:r>
            <a:r>
              <a:rPr lang="en-US" b="0" dirty="0"/>
              <a:t>/</a:t>
            </a:r>
            <a:r>
              <a:rPr lang="en-US" b="0" dirty="0" err="1"/>
              <a:t>studyguides</a:t>
            </a:r>
            <a:endParaRPr lang="en-US" b="0" dirty="0"/>
          </a:p>
          <a:p>
            <a:endParaRPr lang="en-US" b="0" dirty="0"/>
          </a:p>
          <a:p>
            <a:r>
              <a:rPr lang="en-US" b="0" dirty="0"/>
              <a:t>This and additional activities can be found on page 3.</a:t>
            </a:r>
            <a:endParaRPr lang="en-US" dirty="0"/>
          </a:p>
          <a:p>
            <a:pPr marL="0" indent="0">
              <a:buFont typeface="Arial" panose="020B0604020202020204" pitchFamily="34" charset="0"/>
              <a:buNone/>
            </a:pPr>
            <a:endParaRPr lang="en-US" dirty="0"/>
          </a:p>
          <a:p>
            <a:pPr marL="0" indent="0">
              <a:buFont typeface="Arial" panose="020B0604020202020204" pitchFamily="34" charset="0"/>
              <a:buNone/>
            </a:pPr>
            <a:r>
              <a:rPr lang="en-US" dirty="0"/>
              <a:t>Forest Habitats</a:t>
            </a:r>
          </a:p>
          <a:p>
            <a:pPr marL="0" indent="0">
              <a:buFont typeface="Arial" panose="020B0604020202020204" pitchFamily="34" charset="0"/>
              <a:buNone/>
            </a:pPr>
            <a:endParaRPr lang="en-US" dirty="0"/>
          </a:p>
          <a:p>
            <a:pPr marL="285750" indent="-285750">
              <a:buFont typeface="Arial" panose="020B0604020202020204" pitchFamily="34" charset="0"/>
              <a:buChar char="•"/>
            </a:pPr>
            <a:r>
              <a:rPr lang="en-US" dirty="0"/>
              <a:t>Found in cool and mild countries</a:t>
            </a:r>
          </a:p>
          <a:p>
            <a:pPr marL="285750" indent="-285750">
              <a:buFont typeface="Arial" panose="020B0604020202020204" pitchFamily="34" charset="0"/>
              <a:buChar char="•"/>
            </a:pPr>
            <a:r>
              <a:rPr lang="en-US" dirty="0"/>
              <a:t>Filled with both </a:t>
            </a:r>
            <a:r>
              <a:rPr lang="en-US" b="1" dirty="0"/>
              <a:t>evergreen</a:t>
            </a:r>
            <a:r>
              <a:rPr lang="en-US" dirty="0"/>
              <a:t> and </a:t>
            </a:r>
            <a:r>
              <a:rPr lang="en-US" b="1" dirty="0"/>
              <a:t>deciduous</a:t>
            </a:r>
            <a:r>
              <a:rPr lang="en-US" dirty="0"/>
              <a:t> trees</a:t>
            </a:r>
          </a:p>
          <a:p>
            <a:pPr marL="285750" indent="-285750">
              <a:buFont typeface="Arial" panose="020B0604020202020204" pitchFamily="34" charset="0"/>
              <a:buChar char="•"/>
            </a:pPr>
            <a:r>
              <a:rPr lang="en-US" dirty="0"/>
              <a:t>Deciduous trees have leaves that turn brown and fall off in the winter.</a:t>
            </a:r>
          </a:p>
          <a:p>
            <a:pPr marL="285750" indent="-285750">
              <a:buFont typeface="Arial" panose="020B0604020202020204" pitchFamily="34" charset="0"/>
              <a:buChar char="•"/>
            </a:pPr>
            <a:r>
              <a:rPr lang="en-US" dirty="0"/>
              <a:t>Some examples of animals that live in forests are</a:t>
            </a:r>
          </a:p>
          <a:p>
            <a:pPr marL="285750" indent="-285750">
              <a:buFont typeface="Arial" panose="020B0604020202020204" pitchFamily="34" charset="0"/>
              <a:buChar char="•"/>
            </a:pPr>
            <a:endParaRPr lang="en-US" dirty="0"/>
          </a:p>
          <a:p>
            <a:pPr marL="0" indent="0">
              <a:buFont typeface="Arial" panose="020B0604020202020204" pitchFamily="34" charset="0"/>
              <a:buNone/>
            </a:pPr>
            <a:r>
              <a:rPr lang="en-US" dirty="0"/>
              <a:t>Tropical Rainforest Habitats</a:t>
            </a:r>
          </a:p>
          <a:p>
            <a:endParaRPr lang="en-US" dirty="0"/>
          </a:p>
          <a:p>
            <a:pPr marL="285750" indent="-285750">
              <a:buFont typeface="Arial" panose="020B0604020202020204" pitchFamily="34" charset="0"/>
              <a:buChar char="•"/>
            </a:pPr>
            <a:r>
              <a:rPr lang="en-US" dirty="0"/>
              <a:t>Found in hot, humid countries</a:t>
            </a:r>
          </a:p>
          <a:p>
            <a:pPr marL="285750" indent="-285750">
              <a:buFont typeface="Arial" panose="020B0604020202020204" pitchFamily="34" charset="0"/>
              <a:buChar char="•"/>
            </a:pPr>
            <a:r>
              <a:rPr lang="en-US" dirty="0"/>
              <a:t>It rains everyday</a:t>
            </a:r>
          </a:p>
          <a:p>
            <a:pPr marL="285750" indent="-285750">
              <a:buFont typeface="Arial" panose="020B0604020202020204" pitchFamily="34" charset="0"/>
              <a:buChar char="•"/>
            </a:pPr>
            <a:r>
              <a:rPr lang="en-US" dirty="0"/>
              <a:t>Filled with tropical, evergreen trees that don’t lose their leaves.</a:t>
            </a:r>
          </a:p>
          <a:p>
            <a:pPr marL="285750" indent="-285750">
              <a:buFont typeface="Arial" panose="020B0604020202020204" pitchFamily="34" charset="0"/>
              <a:buChar char="•"/>
            </a:pPr>
            <a:r>
              <a:rPr lang="en-US" dirty="0"/>
              <a:t>Some examples of animals that live in rainforests are snakes, parrots, toucans, monkeys, spiders, lizards, butterflies, jaguars, frogs, toads, sloths</a:t>
            </a:r>
          </a:p>
          <a:p>
            <a:endParaRPr lang="en-US" dirty="0"/>
          </a:p>
        </p:txBody>
      </p:sp>
      <p:sp>
        <p:nvSpPr>
          <p:cNvPr id="4" name="Slide Number Placeholder 3"/>
          <p:cNvSpPr>
            <a:spLocks noGrp="1"/>
          </p:cNvSpPr>
          <p:nvPr>
            <p:ph type="sldNum" sz="quarter" idx="5"/>
          </p:nvPr>
        </p:nvSpPr>
        <p:spPr/>
        <p:txBody>
          <a:bodyPr/>
          <a:lstStyle/>
          <a:p>
            <a:fld id="{D2B27CB3-6CEF-C94A-82DC-A7860735539B}" type="slidenum">
              <a:rPr lang="en-US" smtClean="0"/>
              <a:t>8</a:t>
            </a:fld>
            <a:endParaRPr lang="en-US"/>
          </a:p>
        </p:txBody>
      </p:sp>
    </p:spTree>
    <p:extLst>
      <p:ext uri="{BB962C8B-B14F-4D97-AF65-F5344CB8AC3E}">
        <p14:creationId xmlns:p14="http://schemas.microsoft.com/office/powerpoint/2010/main" val="11893705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Printable worksheets are available to download from https://</a:t>
            </a:r>
            <a:r>
              <a:rPr lang="en-US" b="0" dirty="0" err="1"/>
              <a:t>ifi.ie</a:t>
            </a:r>
            <a:r>
              <a:rPr lang="en-US" b="0" dirty="0"/>
              <a:t>/</a:t>
            </a:r>
            <a:r>
              <a:rPr lang="en-US" b="0" dirty="0" err="1"/>
              <a:t>studyguides</a:t>
            </a:r>
            <a:endParaRPr lang="en-US" b="0" dirty="0"/>
          </a:p>
          <a:p>
            <a:endParaRPr lang="en-US" b="0" dirty="0"/>
          </a:p>
          <a:p>
            <a:r>
              <a:rPr lang="en-US" b="0" dirty="0"/>
              <a:t>This and additional activities can be found on page 4.</a:t>
            </a:r>
          </a:p>
          <a:p>
            <a:endParaRPr lang="en-US" dirty="0"/>
          </a:p>
        </p:txBody>
      </p:sp>
      <p:sp>
        <p:nvSpPr>
          <p:cNvPr id="4" name="Slide Number Placeholder 3"/>
          <p:cNvSpPr>
            <a:spLocks noGrp="1"/>
          </p:cNvSpPr>
          <p:nvPr>
            <p:ph type="sldNum" sz="quarter" idx="5"/>
          </p:nvPr>
        </p:nvSpPr>
        <p:spPr/>
        <p:txBody>
          <a:bodyPr/>
          <a:lstStyle/>
          <a:p>
            <a:fld id="{D2B27CB3-6CEF-C94A-82DC-A7860735539B}" type="slidenum">
              <a:rPr lang="en-US" smtClean="0"/>
              <a:t>9</a:t>
            </a:fld>
            <a:endParaRPr lang="en-US"/>
          </a:p>
        </p:txBody>
      </p:sp>
    </p:spTree>
    <p:extLst>
      <p:ext uri="{BB962C8B-B14F-4D97-AF65-F5344CB8AC3E}">
        <p14:creationId xmlns:p14="http://schemas.microsoft.com/office/powerpoint/2010/main" val="4056629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GB"/>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5/6/21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37199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5/6/21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98172049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5/6/21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568060218"/>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5/6/21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47954162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GB"/>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5/6/21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23840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smtClean="0"/>
              <a:pPr/>
              <a:t>5/6/21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62599284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GB"/>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smtClean="0"/>
              <a:pPr/>
              <a:t>5/6/21</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9571513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smtClean="0"/>
              <a:pPr/>
              <a:t>5/6/21</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26926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smtClean="0"/>
              <a:pPr/>
              <a:t>5/6/21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70581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GB"/>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smtClean="0"/>
              <a:pPr/>
              <a:t>5/6/21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92533905"/>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smtClean="0"/>
              <a:pPr/>
              <a:t>5/6/21</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4609309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smtClean="0"/>
              <a:pPr/>
              <a:t>5/6/21</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346169065"/>
      </p:ext>
    </p:extLst>
  </p:cSld>
  <p:clrMap bg1="lt1" tx1="dk1" bg2="lt2" tx2="dk2" accent1="accent1" accent2="accent2" accent3="accent3" accent4="accent4" accent5="accent5" accent6="accent6" hlink="hlink" folHlink="folHlink"/>
  <p:sldLayoutIdLst>
    <p:sldLayoutId id="2147484074" r:id="rId1"/>
    <p:sldLayoutId id="2147484075" r:id="rId2"/>
    <p:sldLayoutId id="2147484076" r:id="rId3"/>
    <p:sldLayoutId id="2147484077" r:id="rId4"/>
    <p:sldLayoutId id="2147484078" r:id="rId5"/>
    <p:sldLayoutId id="2147484079" r:id="rId6"/>
    <p:sldLayoutId id="2147484080" r:id="rId7"/>
    <p:sldLayoutId id="2147484081" r:id="rId8"/>
    <p:sldLayoutId id="2147484082" r:id="rId9"/>
    <p:sldLayoutId id="2147484083" r:id="rId10"/>
    <p:sldLayoutId id="2147484084"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535B3-5745-F343-BBD1-42C5BCD1DC52}"/>
              </a:ext>
            </a:extLst>
          </p:cNvPr>
          <p:cNvSpPr>
            <a:spLocks noGrp="1"/>
          </p:cNvSpPr>
          <p:nvPr>
            <p:ph type="ctrTitle"/>
          </p:nvPr>
        </p:nvSpPr>
        <p:spPr>
          <a:xfrm>
            <a:off x="5054084" y="821251"/>
            <a:ext cx="4078343" cy="3255264"/>
          </a:xfrm>
        </p:spPr>
        <p:txBody>
          <a:bodyPr>
            <a:normAutofit/>
          </a:bodyPr>
          <a:lstStyle/>
          <a:p>
            <a:r>
              <a:rPr lang="en-US" dirty="0"/>
              <a:t>A Minuscule Adventure</a:t>
            </a:r>
            <a:br>
              <a:rPr lang="en-US" dirty="0"/>
            </a:br>
            <a:r>
              <a:rPr lang="en-IE" sz="2400" i="1" dirty="0"/>
              <a:t>Minuscule - Les </a:t>
            </a:r>
            <a:r>
              <a:rPr lang="en-IE" sz="2400" i="1" dirty="0" err="1"/>
              <a:t>Mandibules</a:t>
            </a:r>
            <a:r>
              <a:rPr lang="en-IE" sz="2400" i="1" dirty="0"/>
              <a:t> du Bout du Monde</a:t>
            </a:r>
            <a:endParaRPr lang="en-US" i="1" dirty="0"/>
          </a:p>
        </p:txBody>
      </p:sp>
      <p:sp>
        <p:nvSpPr>
          <p:cNvPr id="3" name="Subtitle 2">
            <a:extLst>
              <a:ext uri="{FF2B5EF4-FFF2-40B4-BE49-F238E27FC236}">
                <a16:creationId xmlns:a16="http://schemas.microsoft.com/office/drawing/2014/main" id="{73A1F2EE-7C00-5A44-9A69-6856959D938B}"/>
              </a:ext>
            </a:extLst>
          </p:cNvPr>
          <p:cNvSpPr>
            <a:spLocks noGrp="1"/>
          </p:cNvSpPr>
          <p:nvPr>
            <p:ph type="subTitle" idx="1"/>
          </p:nvPr>
        </p:nvSpPr>
        <p:spPr>
          <a:xfrm>
            <a:off x="5054084" y="4076516"/>
            <a:ext cx="3891134" cy="1653908"/>
          </a:xfrm>
        </p:spPr>
        <p:txBody>
          <a:bodyPr>
            <a:normAutofit fontScale="92500" lnSpcReduction="20000"/>
          </a:bodyPr>
          <a:lstStyle/>
          <a:p>
            <a:r>
              <a:rPr lang="en-US" sz="1800" dirty="0"/>
              <a:t>Film Resources and Worksheets</a:t>
            </a:r>
          </a:p>
          <a:p>
            <a:r>
              <a:rPr lang="en-US" sz="1800" dirty="0"/>
              <a:t>Dir. </a:t>
            </a:r>
            <a:r>
              <a:rPr lang="en-US" sz="1800" dirty="0" err="1"/>
              <a:t>Héléne</a:t>
            </a:r>
            <a:r>
              <a:rPr lang="en-US" sz="1800" dirty="0"/>
              <a:t> Giraud, Thomas Szabo, France, 2018</a:t>
            </a:r>
          </a:p>
          <a:p>
            <a:r>
              <a:rPr lang="en-US" sz="1800" dirty="0"/>
              <a:t>Suitable for Primary 3</a:t>
            </a:r>
            <a:r>
              <a:rPr lang="en-US" sz="1800" baseline="30000" dirty="0"/>
              <a:t>rd</a:t>
            </a:r>
            <a:r>
              <a:rPr lang="en-US" sz="1800" dirty="0"/>
              <a:t> - 6</a:t>
            </a:r>
            <a:r>
              <a:rPr lang="en-US" sz="1800" baseline="30000" dirty="0"/>
              <a:t>th</a:t>
            </a:r>
            <a:r>
              <a:rPr lang="en-US" sz="1800" dirty="0"/>
              <a:t> class SESE</a:t>
            </a:r>
          </a:p>
          <a:p>
            <a:r>
              <a:rPr lang="en-US" sz="1800" dirty="0"/>
              <a:t>Additional information on each slide  in presentation notes.</a:t>
            </a:r>
          </a:p>
        </p:txBody>
      </p:sp>
      <p:pic>
        <p:nvPicPr>
          <p:cNvPr id="8" name="Picture 7" descr="A picture containing text, plant, decorated&#10;&#10;Description automatically generated">
            <a:extLst>
              <a:ext uri="{FF2B5EF4-FFF2-40B4-BE49-F238E27FC236}">
                <a16:creationId xmlns:a16="http://schemas.microsoft.com/office/drawing/2014/main" id="{C18C970D-8335-0E48-A9A3-F4C87E8B6E8F}"/>
              </a:ext>
            </a:extLst>
          </p:cNvPr>
          <p:cNvPicPr>
            <a:picLocks noChangeAspect="1"/>
          </p:cNvPicPr>
          <p:nvPr/>
        </p:nvPicPr>
        <p:blipFill>
          <a:blip r:embed="rId3"/>
          <a:stretch>
            <a:fillRect/>
          </a:stretch>
        </p:blipFill>
        <p:spPr>
          <a:xfrm>
            <a:off x="696177" y="1119425"/>
            <a:ext cx="3458249" cy="4610998"/>
          </a:xfrm>
          <a:prstGeom prst="rect">
            <a:avLst/>
          </a:prstGeom>
        </p:spPr>
      </p:pic>
    </p:spTree>
    <p:extLst>
      <p:ext uri="{BB962C8B-B14F-4D97-AF65-F5344CB8AC3E}">
        <p14:creationId xmlns:p14="http://schemas.microsoft.com/office/powerpoint/2010/main" val="438485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86EEAC6-011F-4499-ACFF-2FDC742DB0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6970F14D-B6E6-40EA-96B4-4E18D0CF9D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5" name="Rectangle 14">
            <a:extLst>
              <a:ext uri="{FF2B5EF4-FFF2-40B4-BE49-F238E27FC236}">
                <a16:creationId xmlns:a16="http://schemas.microsoft.com/office/drawing/2014/main" id="{696A55C8-89F1-439D-863D-E208C0AC88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Placeholder 5" descr="A picture containing tree, outdoor, plant, forest&#10;&#10;Description automatically generated">
            <a:extLst>
              <a:ext uri="{FF2B5EF4-FFF2-40B4-BE49-F238E27FC236}">
                <a16:creationId xmlns:a16="http://schemas.microsoft.com/office/drawing/2014/main" id="{A031393F-101F-954E-9919-A91D04A86BF1}"/>
              </a:ext>
            </a:extLst>
          </p:cNvPr>
          <p:cNvPicPr>
            <a:picLocks noGrp="1" noChangeAspect="1"/>
          </p:cNvPicPr>
          <p:nvPr>
            <p:ph type="pic" idx="1"/>
          </p:nvPr>
        </p:nvPicPr>
        <p:blipFill rotWithShape="1">
          <a:blip r:embed="rId3"/>
          <a:srcRect t="16298" r="9092" b="13635"/>
          <a:stretch/>
        </p:blipFill>
        <p:spPr>
          <a:xfrm>
            <a:off x="-7913" y="0"/>
            <a:ext cx="12188932" cy="6858000"/>
          </a:xfrm>
          <a:prstGeom prst="rect">
            <a:avLst/>
          </a:prstGeom>
        </p:spPr>
      </p:pic>
      <p:sp>
        <p:nvSpPr>
          <p:cNvPr id="17" name="Rectangle 16">
            <a:extLst>
              <a:ext uri="{FF2B5EF4-FFF2-40B4-BE49-F238E27FC236}">
                <a16:creationId xmlns:a16="http://schemas.microsoft.com/office/drawing/2014/main" id="{E4A1FD7E-EAEC-40B9-B75B-432F9DA75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609599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10A3246-75DB-494A-BE4A-044ACB2CFACF}"/>
              </a:ext>
            </a:extLst>
          </p:cNvPr>
          <p:cNvSpPr>
            <a:spLocks noGrp="1"/>
          </p:cNvSpPr>
          <p:nvPr>
            <p:ph type="title"/>
          </p:nvPr>
        </p:nvSpPr>
        <p:spPr>
          <a:xfrm>
            <a:off x="289248" y="1123838"/>
            <a:ext cx="5218209" cy="804354"/>
          </a:xfrm>
        </p:spPr>
        <p:txBody>
          <a:bodyPr vert="horz" lIns="91440" tIns="45720" rIns="91440" bIns="45720" rtlCol="0" anchor="ctr">
            <a:normAutofit/>
          </a:bodyPr>
          <a:lstStyle/>
          <a:p>
            <a:r>
              <a:rPr lang="en-US" sz="3600" dirty="0"/>
              <a:t>Deforestation</a:t>
            </a:r>
          </a:p>
        </p:txBody>
      </p:sp>
      <p:sp>
        <p:nvSpPr>
          <p:cNvPr id="4" name="Text Placeholder 3">
            <a:extLst>
              <a:ext uri="{FF2B5EF4-FFF2-40B4-BE49-F238E27FC236}">
                <a16:creationId xmlns:a16="http://schemas.microsoft.com/office/drawing/2014/main" id="{CC6C981E-363B-484D-8FF6-2AE2DFC05BCF}"/>
              </a:ext>
            </a:extLst>
          </p:cNvPr>
          <p:cNvSpPr>
            <a:spLocks noGrp="1"/>
          </p:cNvSpPr>
          <p:nvPr>
            <p:ph type="body" sz="half" idx="2"/>
          </p:nvPr>
        </p:nvSpPr>
        <p:spPr>
          <a:xfrm>
            <a:off x="289248" y="1928192"/>
            <a:ext cx="5614595" cy="3856789"/>
          </a:xfrm>
        </p:spPr>
        <p:txBody>
          <a:bodyPr vert="horz" lIns="91440" tIns="45720" rIns="91440" bIns="45720" rtlCol="0" anchor="t">
            <a:normAutofit fontScale="85000" lnSpcReduction="10000"/>
          </a:bodyPr>
          <a:lstStyle/>
          <a:p>
            <a:r>
              <a:rPr lang="en-US" sz="2400" dirty="0"/>
              <a:t>In </a:t>
            </a:r>
            <a:r>
              <a:rPr lang="en-US" sz="2400" i="1" dirty="0"/>
              <a:t>A</a:t>
            </a:r>
            <a:r>
              <a:rPr lang="en-US" sz="2400" dirty="0"/>
              <a:t> </a:t>
            </a:r>
            <a:r>
              <a:rPr lang="en-US" sz="2400" i="1" dirty="0"/>
              <a:t>Minuscule Adventure</a:t>
            </a:r>
            <a:r>
              <a:rPr lang="en-US" sz="2400" dirty="0"/>
              <a:t>, humans want to build a hotel on the beach beside the rainforest and the minibeasts must work together to stop it. This is important because if the hotel was built, part of the rainforest would be destroyed.</a:t>
            </a:r>
          </a:p>
          <a:p>
            <a:r>
              <a:rPr lang="en-US" sz="2400" dirty="0"/>
              <a:t>This problem is called </a:t>
            </a:r>
            <a:r>
              <a:rPr lang="en-US" sz="2400" u="sng" dirty="0"/>
              <a:t>deforestation</a:t>
            </a:r>
            <a:r>
              <a:rPr lang="en-US" sz="2400" dirty="0"/>
              <a:t>. It is when trees are chopped down to make timber and paper, or to clear space for more buildings and crops. It happens every day in rainforests all over the world.</a:t>
            </a:r>
          </a:p>
          <a:p>
            <a:r>
              <a:rPr lang="en-US" sz="2400" b="1" dirty="0"/>
              <a:t>After watching </a:t>
            </a:r>
            <a:r>
              <a:rPr lang="en-US" sz="2400" b="1" i="1" dirty="0"/>
              <a:t>A Minuscule Adventure, </a:t>
            </a:r>
            <a:r>
              <a:rPr lang="en-US" sz="2400" b="1" dirty="0"/>
              <a:t>why do you think deforestation is a bad for the creatures in the rainforests?</a:t>
            </a:r>
            <a:endParaRPr lang="en-US" sz="2400" b="1" i="1" dirty="0"/>
          </a:p>
        </p:txBody>
      </p:sp>
      <p:sp>
        <p:nvSpPr>
          <p:cNvPr id="19" name="Rectangle 18">
            <a:extLst>
              <a:ext uri="{FF2B5EF4-FFF2-40B4-BE49-F238E27FC236}">
                <a16:creationId xmlns:a16="http://schemas.microsoft.com/office/drawing/2014/main" id="{AC88629E-396B-4C99-B284-F30AABDF2E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319616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19">
            <a:extLst>
              <a:ext uri="{FF2B5EF4-FFF2-40B4-BE49-F238E27FC236}">
                <a16:creationId xmlns:a16="http://schemas.microsoft.com/office/drawing/2014/main" id="{B86EEAC6-011F-4499-ACFF-2FDC742DB0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Rectangle 21">
            <a:extLst>
              <a:ext uri="{FF2B5EF4-FFF2-40B4-BE49-F238E27FC236}">
                <a16:creationId xmlns:a16="http://schemas.microsoft.com/office/drawing/2014/main" id="{6970F14D-B6E6-40EA-96B4-4E18D0CF9D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75E3F4C-4C4A-EE44-B7B4-E85FCB1CBD40}"/>
              </a:ext>
            </a:extLst>
          </p:cNvPr>
          <p:cNvSpPr>
            <a:spLocks noGrp="1"/>
          </p:cNvSpPr>
          <p:nvPr>
            <p:ph type="title"/>
          </p:nvPr>
        </p:nvSpPr>
        <p:spPr>
          <a:xfrm>
            <a:off x="248055" y="549435"/>
            <a:ext cx="2947482" cy="1283461"/>
          </a:xfrm>
        </p:spPr>
        <p:txBody>
          <a:bodyPr vert="horz" lIns="91440" tIns="45720" rIns="91440" bIns="45720" rtlCol="0" anchor="b">
            <a:normAutofit/>
          </a:bodyPr>
          <a:lstStyle/>
          <a:p>
            <a:r>
              <a:rPr lang="en-US" b="1" dirty="0"/>
              <a:t>Time to Brainstorm!</a:t>
            </a:r>
          </a:p>
        </p:txBody>
      </p:sp>
      <p:sp>
        <p:nvSpPr>
          <p:cNvPr id="4" name="Text Placeholder 3">
            <a:extLst>
              <a:ext uri="{FF2B5EF4-FFF2-40B4-BE49-F238E27FC236}">
                <a16:creationId xmlns:a16="http://schemas.microsoft.com/office/drawing/2014/main" id="{2C12AEB8-FF54-A54B-9029-C2B3866380C3}"/>
              </a:ext>
            </a:extLst>
          </p:cNvPr>
          <p:cNvSpPr>
            <a:spLocks noGrp="1"/>
          </p:cNvSpPr>
          <p:nvPr>
            <p:ph type="body" sz="half" idx="2"/>
          </p:nvPr>
        </p:nvSpPr>
        <p:spPr>
          <a:xfrm>
            <a:off x="248055" y="2042413"/>
            <a:ext cx="2947482" cy="3892450"/>
          </a:xfrm>
        </p:spPr>
        <p:txBody>
          <a:bodyPr vert="horz" lIns="91440" tIns="45720" rIns="91440" bIns="45720" rtlCol="0" anchor="t">
            <a:normAutofit fontScale="85000" lnSpcReduction="20000"/>
          </a:bodyPr>
          <a:lstStyle/>
          <a:p>
            <a:pPr>
              <a:lnSpc>
                <a:spcPct val="90000"/>
              </a:lnSpc>
            </a:pPr>
            <a:r>
              <a:rPr lang="en-US" sz="2400" dirty="0"/>
              <a:t>20,000 acres of the world’s rainforests are chopped down everyday.</a:t>
            </a:r>
          </a:p>
          <a:p>
            <a:pPr>
              <a:lnSpc>
                <a:spcPct val="90000"/>
              </a:lnSpc>
            </a:pPr>
            <a:r>
              <a:rPr lang="en-US" sz="2400" dirty="0"/>
              <a:t>The rainforests are chopped down to make:</a:t>
            </a:r>
          </a:p>
          <a:p>
            <a:pPr marL="285750" indent="-285750">
              <a:lnSpc>
                <a:spcPct val="90000"/>
              </a:lnSpc>
              <a:buFont typeface="Arial" panose="020B0604020202020204" pitchFamily="34" charset="0"/>
              <a:buChar char="•"/>
            </a:pPr>
            <a:r>
              <a:rPr lang="en-US" sz="2400" dirty="0"/>
              <a:t>Wood, Paper, Oil and many other things.</a:t>
            </a:r>
          </a:p>
          <a:p>
            <a:pPr marL="285750" indent="-285750">
              <a:lnSpc>
                <a:spcPct val="90000"/>
              </a:lnSpc>
              <a:buFont typeface="Arial" panose="020B0604020202020204" pitchFamily="34" charset="0"/>
              <a:buChar char="•"/>
            </a:pPr>
            <a:r>
              <a:rPr lang="en-US" sz="2400" dirty="0"/>
              <a:t>Space for more buildings and crops</a:t>
            </a:r>
          </a:p>
          <a:p>
            <a:pPr>
              <a:lnSpc>
                <a:spcPct val="90000"/>
              </a:lnSpc>
            </a:pPr>
            <a:r>
              <a:rPr lang="en-US" sz="2400" dirty="0"/>
              <a:t>Write or Illustrate </a:t>
            </a:r>
            <a:r>
              <a:rPr lang="en-US" sz="2400" b="1" dirty="0"/>
              <a:t>5 things </a:t>
            </a:r>
            <a:r>
              <a:rPr lang="en-US" sz="2400" dirty="0"/>
              <a:t>we can all do to help the rainforests.</a:t>
            </a:r>
          </a:p>
          <a:p>
            <a:pPr>
              <a:lnSpc>
                <a:spcPct val="90000"/>
              </a:lnSpc>
            </a:pPr>
            <a:r>
              <a:rPr lang="en-US" sz="2400" dirty="0"/>
              <a:t>Work as a class or in groups.</a:t>
            </a:r>
          </a:p>
          <a:p>
            <a:pPr indent="-182880">
              <a:lnSpc>
                <a:spcPct val="90000"/>
              </a:lnSpc>
              <a:buFont typeface="Wingdings 2" pitchFamily="18" charset="2"/>
              <a:buChar char=""/>
            </a:pPr>
            <a:endParaRPr lang="en-US" sz="1600" dirty="0"/>
          </a:p>
        </p:txBody>
      </p:sp>
      <p:pic>
        <p:nvPicPr>
          <p:cNvPr id="6" name="Picture Placeholder 5" descr="A close up of a bug&#10;&#10;Description automatically generated with low confidence">
            <a:extLst>
              <a:ext uri="{FF2B5EF4-FFF2-40B4-BE49-F238E27FC236}">
                <a16:creationId xmlns:a16="http://schemas.microsoft.com/office/drawing/2014/main" id="{663A3283-4EB4-D240-9C05-CC72B1675D6A}"/>
              </a:ext>
            </a:extLst>
          </p:cNvPr>
          <p:cNvPicPr>
            <a:picLocks noGrp="1" noChangeAspect="1"/>
          </p:cNvPicPr>
          <p:nvPr>
            <p:ph type="pic" idx="1"/>
          </p:nvPr>
        </p:nvPicPr>
        <p:blipFill rotWithShape="1">
          <a:blip r:embed="rId3"/>
          <a:srcRect r="23455" b="-2"/>
          <a:stretch/>
        </p:blipFill>
        <p:spPr>
          <a:xfrm>
            <a:off x="3778897" y="758952"/>
            <a:ext cx="7772401" cy="5330952"/>
          </a:xfrm>
          <a:prstGeom prst="rect">
            <a:avLst/>
          </a:prstGeom>
        </p:spPr>
      </p:pic>
    </p:spTree>
    <p:extLst>
      <p:ext uri="{BB962C8B-B14F-4D97-AF65-F5344CB8AC3E}">
        <p14:creationId xmlns:p14="http://schemas.microsoft.com/office/powerpoint/2010/main" val="36964355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78455-5FFB-C64D-9EF6-BD0348FAB207}"/>
              </a:ext>
            </a:extLst>
          </p:cNvPr>
          <p:cNvSpPr>
            <a:spLocks noGrp="1"/>
          </p:cNvSpPr>
          <p:nvPr>
            <p:ph type="title"/>
          </p:nvPr>
        </p:nvSpPr>
        <p:spPr/>
        <p:txBody>
          <a:bodyPr>
            <a:noAutofit/>
          </a:bodyPr>
          <a:lstStyle/>
          <a:p>
            <a:r>
              <a:rPr lang="en-US" sz="2800" b="1" dirty="0"/>
              <a:t>Your Local Habitat – An Investigation!</a:t>
            </a:r>
            <a:br>
              <a:rPr lang="en-US" sz="2800" b="1" dirty="0"/>
            </a:br>
            <a:br>
              <a:rPr lang="en-IE" sz="2800" b="1" dirty="0"/>
            </a:br>
            <a:r>
              <a:rPr lang="en-US" sz="2800" dirty="0"/>
              <a:t>What kind of habitat is around your school or home? Investigate the area and fill in the boxes below. Answers can be written or illustrated.</a:t>
            </a:r>
            <a:endParaRPr lang="en-IE" sz="2800" dirty="0"/>
          </a:p>
        </p:txBody>
      </p:sp>
      <p:graphicFrame>
        <p:nvGraphicFramePr>
          <p:cNvPr id="5" name="Content Placeholder 2">
            <a:extLst>
              <a:ext uri="{FF2B5EF4-FFF2-40B4-BE49-F238E27FC236}">
                <a16:creationId xmlns:a16="http://schemas.microsoft.com/office/drawing/2014/main" id="{F799CB0B-F2B0-401D-BF6F-CC66C4E4EB5E}"/>
              </a:ext>
            </a:extLst>
          </p:cNvPr>
          <p:cNvGraphicFramePr>
            <a:graphicFrameLocks noGrp="1"/>
          </p:cNvGraphicFramePr>
          <p:nvPr>
            <p:ph idx="1"/>
            <p:extLst>
              <p:ext uri="{D42A27DB-BD31-4B8C-83A1-F6EECF244321}">
                <p14:modId xmlns:p14="http://schemas.microsoft.com/office/powerpoint/2010/main" val="1398030116"/>
              </p:ext>
            </p:extLst>
          </p:nvPr>
        </p:nvGraphicFramePr>
        <p:xfrm>
          <a:off x="3759896" y="885459"/>
          <a:ext cx="7728267" cy="5087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33412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raft&#10;&#10;Description automatically generated">
            <a:extLst>
              <a:ext uri="{FF2B5EF4-FFF2-40B4-BE49-F238E27FC236}">
                <a16:creationId xmlns:a16="http://schemas.microsoft.com/office/drawing/2014/main" id="{2EA0E238-7A63-3641-864D-69216B6366EC}"/>
              </a:ext>
            </a:extLst>
          </p:cNvPr>
          <p:cNvPicPr>
            <a:picLocks noChangeAspect="1"/>
          </p:cNvPicPr>
          <p:nvPr/>
        </p:nvPicPr>
        <p:blipFill rotWithShape="1">
          <a:blip r:embed="rId3"/>
          <a:srcRect t="9091" r="9114"/>
          <a:stretch/>
        </p:blipFill>
        <p:spPr>
          <a:xfrm>
            <a:off x="0" y="-1021627"/>
            <a:ext cx="14558962" cy="8191477"/>
          </a:xfrm>
          <a:prstGeom prst="rect">
            <a:avLst/>
          </a:prstGeom>
        </p:spPr>
      </p:pic>
      <p:sp>
        <p:nvSpPr>
          <p:cNvPr id="2" name="Title 1">
            <a:extLst>
              <a:ext uri="{FF2B5EF4-FFF2-40B4-BE49-F238E27FC236}">
                <a16:creationId xmlns:a16="http://schemas.microsoft.com/office/drawing/2014/main" id="{5303017A-2F79-CD45-80E0-8D8C04EC09F7}"/>
              </a:ext>
            </a:extLst>
          </p:cNvPr>
          <p:cNvSpPr>
            <a:spLocks noGrp="1"/>
          </p:cNvSpPr>
          <p:nvPr>
            <p:ph type="title"/>
          </p:nvPr>
        </p:nvSpPr>
        <p:spPr>
          <a:xfrm>
            <a:off x="289248" y="1123837"/>
            <a:ext cx="5218209" cy="1255469"/>
          </a:xfrm>
        </p:spPr>
        <p:txBody>
          <a:bodyPr>
            <a:normAutofit/>
          </a:bodyPr>
          <a:lstStyle/>
          <a:p>
            <a:r>
              <a:rPr lang="en-US" dirty="0"/>
              <a:t>Film Synopsis</a:t>
            </a:r>
          </a:p>
        </p:txBody>
      </p:sp>
      <p:sp>
        <p:nvSpPr>
          <p:cNvPr id="3" name="Content Placeholder 2">
            <a:extLst>
              <a:ext uri="{FF2B5EF4-FFF2-40B4-BE49-F238E27FC236}">
                <a16:creationId xmlns:a16="http://schemas.microsoft.com/office/drawing/2014/main" id="{DF39492D-DBB4-A442-B730-7B19143E8187}"/>
              </a:ext>
            </a:extLst>
          </p:cNvPr>
          <p:cNvSpPr>
            <a:spLocks noGrp="1"/>
          </p:cNvSpPr>
          <p:nvPr>
            <p:ph idx="1"/>
          </p:nvPr>
        </p:nvSpPr>
        <p:spPr>
          <a:xfrm>
            <a:off x="289248" y="2510395"/>
            <a:ext cx="5218209" cy="3274586"/>
          </a:xfrm>
        </p:spPr>
        <p:txBody>
          <a:bodyPr anchor="t">
            <a:normAutofit/>
          </a:bodyPr>
          <a:lstStyle/>
          <a:p>
            <a:pPr marL="0" indent="0">
              <a:buNone/>
            </a:pPr>
            <a:r>
              <a:rPr lang="en-IE" dirty="0">
                <a:solidFill>
                  <a:srgbClr val="FFFFFF"/>
                </a:solidFill>
              </a:rPr>
              <a:t>When the first snow falls in the valley, all its creatures are urgently preparing for winter. Disaster strikes when a spirited young ladybird accidentally gets trapped in a box and shipped to a Caribbean rainforest. While the young ladybird explores this new strange land, with all its wonders and dangers, it’s up to his father and friends to rescue him and return home safely. </a:t>
            </a:r>
          </a:p>
          <a:p>
            <a:pPr marL="0" indent="0">
              <a:buNone/>
            </a:pPr>
            <a:endParaRPr lang="en-US" dirty="0">
              <a:solidFill>
                <a:srgbClr val="FFFFFF"/>
              </a:solidFill>
            </a:endParaRPr>
          </a:p>
        </p:txBody>
      </p:sp>
    </p:spTree>
    <p:extLst>
      <p:ext uri="{BB962C8B-B14F-4D97-AF65-F5344CB8AC3E}">
        <p14:creationId xmlns:p14="http://schemas.microsoft.com/office/powerpoint/2010/main" val="1809961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78455-5FFB-C64D-9EF6-BD0348FAB207}"/>
              </a:ext>
            </a:extLst>
          </p:cNvPr>
          <p:cNvSpPr>
            <a:spLocks noGrp="1"/>
          </p:cNvSpPr>
          <p:nvPr>
            <p:ph type="title"/>
          </p:nvPr>
        </p:nvSpPr>
        <p:spPr/>
        <p:txBody>
          <a:bodyPr>
            <a:normAutofit/>
          </a:bodyPr>
          <a:lstStyle/>
          <a:p>
            <a:r>
              <a:rPr lang="en-US" b="1" dirty="0"/>
              <a:t>The Insect Expert Challenge</a:t>
            </a:r>
          </a:p>
        </p:txBody>
      </p:sp>
      <p:graphicFrame>
        <p:nvGraphicFramePr>
          <p:cNvPr id="5" name="Content Placeholder 2">
            <a:extLst>
              <a:ext uri="{FF2B5EF4-FFF2-40B4-BE49-F238E27FC236}">
                <a16:creationId xmlns:a16="http://schemas.microsoft.com/office/drawing/2014/main" id="{F799CB0B-F2B0-401D-BF6F-CC66C4E4EB5E}"/>
              </a:ext>
            </a:extLst>
          </p:cNvPr>
          <p:cNvGraphicFramePr>
            <a:graphicFrameLocks noGrp="1"/>
          </p:cNvGraphicFramePr>
          <p:nvPr>
            <p:ph idx="1"/>
            <p:extLst>
              <p:ext uri="{D42A27DB-BD31-4B8C-83A1-F6EECF244321}">
                <p14:modId xmlns:p14="http://schemas.microsoft.com/office/powerpoint/2010/main" val="4103020068"/>
              </p:ext>
            </p:extLst>
          </p:nvPr>
        </p:nvGraphicFramePr>
        <p:xfrm>
          <a:off x="3759896" y="768715"/>
          <a:ext cx="7728267" cy="37270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Content Placeholder 2">
            <a:extLst>
              <a:ext uri="{FF2B5EF4-FFF2-40B4-BE49-F238E27FC236}">
                <a16:creationId xmlns:a16="http://schemas.microsoft.com/office/drawing/2014/main" id="{D2BF7902-14CD-154C-A795-36A3A464E533}"/>
              </a:ext>
            </a:extLst>
          </p:cNvPr>
          <p:cNvGraphicFramePr>
            <a:graphicFrameLocks/>
          </p:cNvGraphicFramePr>
          <p:nvPr>
            <p:extLst>
              <p:ext uri="{D42A27DB-BD31-4B8C-83A1-F6EECF244321}">
                <p14:modId xmlns:p14="http://schemas.microsoft.com/office/powerpoint/2010/main" val="3319377755"/>
              </p:ext>
            </p:extLst>
          </p:nvPr>
        </p:nvGraphicFramePr>
        <p:xfrm>
          <a:off x="3912296" y="2665388"/>
          <a:ext cx="7728267" cy="372708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7" name="Picture 6" descr="Shape&#10;&#10;Description automatically generated with low confidence">
            <a:extLst>
              <a:ext uri="{FF2B5EF4-FFF2-40B4-BE49-F238E27FC236}">
                <a16:creationId xmlns:a16="http://schemas.microsoft.com/office/drawing/2014/main" id="{E9269C2F-2635-3448-ABCB-2D6CD382195E}"/>
              </a:ext>
            </a:extLst>
          </p:cNvPr>
          <p:cNvPicPr>
            <a:picLocks noChangeAspect="1"/>
          </p:cNvPicPr>
          <p:nvPr/>
        </p:nvPicPr>
        <p:blipFill>
          <a:blip r:embed="rId13"/>
          <a:stretch>
            <a:fillRect/>
          </a:stretch>
        </p:blipFill>
        <p:spPr>
          <a:xfrm>
            <a:off x="9246315" y="4701209"/>
            <a:ext cx="1652104" cy="1644484"/>
          </a:xfrm>
          <a:prstGeom prst="rect">
            <a:avLst/>
          </a:prstGeom>
        </p:spPr>
      </p:pic>
    </p:spTree>
    <p:extLst>
      <p:ext uri="{BB962C8B-B14F-4D97-AF65-F5344CB8AC3E}">
        <p14:creationId xmlns:p14="http://schemas.microsoft.com/office/powerpoint/2010/main" val="3299804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FB67D-21FB-2F41-90B9-E805D1929786}"/>
              </a:ext>
            </a:extLst>
          </p:cNvPr>
          <p:cNvSpPr>
            <a:spLocks noGrp="1"/>
          </p:cNvSpPr>
          <p:nvPr>
            <p:ph type="title"/>
          </p:nvPr>
        </p:nvSpPr>
        <p:spPr/>
        <p:txBody>
          <a:bodyPr/>
          <a:lstStyle/>
          <a:p>
            <a:r>
              <a:rPr lang="en-US" b="1" dirty="0"/>
              <a:t>Fill in the Blanks</a:t>
            </a:r>
          </a:p>
        </p:txBody>
      </p:sp>
      <p:sp>
        <p:nvSpPr>
          <p:cNvPr id="3" name="Content Placeholder 2">
            <a:extLst>
              <a:ext uri="{FF2B5EF4-FFF2-40B4-BE49-F238E27FC236}">
                <a16:creationId xmlns:a16="http://schemas.microsoft.com/office/drawing/2014/main" id="{0460D6F8-2E66-9244-9929-BB29553A0FEF}"/>
              </a:ext>
            </a:extLst>
          </p:cNvPr>
          <p:cNvSpPr>
            <a:spLocks noGrp="1"/>
          </p:cNvSpPr>
          <p:nvPr>
            <p:ph idx="1"/>
          </p:nvPr>
        </p:nvSpPr>
        <p:spPr>
          <a:xfrm>
            <a:off x="3869268" y="-318052"/>
            <a:ext cx="7315200" cy="7653130"/>
          </a:xfrm>
        </p:spPr>
        <p:txBody>
          <a:bodyPr>
            <a:normAutofit/>
          </a:bodyPr>
          <a:lstStyle/>
          <a:p>
            <a:pPr marL="0" indent="0">
              <a:buNone/>
            </a:pPr>
            <a:r>
              <a:rPr lang="en-US" sz="2400" b="1" dirty="0">
                <a:solidFill>
                  <a:schemeClr val="tx1"/>
                </a:solidFill>
              </a:rPr>
              <a:t>How much do you know about the minibeasts in </a:t>
            </a:r>
            <a:r>
              <a:rPr lang="en-US" sz="2400" b="1" i="1" dirty="0">
                <a:solidFill>
                  <a:schemeClr val="tx1"/>
                </a:solidFill>
              </a:rPr>
              <a:t>A Minuscule Adventure</a:t>
            </a:r>
            <a:r>
              <a:rPr lang="en-US" sz="2400" b="1" dirty="0">
                <a:solidFill>
                  <a:schemeClr val="tx1"/>
                </a:solidFill>
              </a:rPr>
              <a:t>?</a:t>
            </a:r>
          </a:p>
          <a:p>
            <a:pPr lvl="0"/>
            <a:r>
              <a:rPr lang="en-US" dirty="0">
                <a:solidFill>
                  <a:schemeClr val="tx1"/>
                </a:solidFill>
              </a:rPr>
              <a:t>Ladybirds have ____ legs </a:t>
            </a:r>
            <a:endParaRPr lang="en-IE" dirty="0">
              <a:solidFill>
                <a:schemeClr val="tx1"/>
              </a:solidFill>
            </a:endParaRPr>
          </a:p>
          <a:p>
            <a:pPr lvl="0"/>
            <a:r>
              <a:rPr lang="en-US" dirty="0">
                <a:solidFill>
                  <a:schemeClr val="tx1"/>
                </a:solidFill>
              </a:rPr>
              <a:t>Every colony of ants is led by a ___________</a:t>
            </a:r>
            <a:endParaRPr lang="en-IE" dirty="0">
              <a:solidFill>
                <a:schemeClr val="tx1"/>
              </a:solidFill>
            </a:endParaRPr>
          </a:p>
          <a:p>
            <a:pPr lvl="0"/>
            <a:r>
              <a:rPr lang="en-US" dirty="0">
                <a:solidFill>
                  <a:schemeClr val="tx1"/>
                </a:solidFill>
              </a:rPr>
              <a:t>Spiders have ___ legs.</a:t>
            </a:r>
            <a:endParaRPr lang="en-IE" dirty="0">
              <a:solidFill>
                <a:schemeClr val="tx1"/>
              </a:solidFill>
            </a:endParaRPr>
          </a:p>
          <a:p>
            <a:pPr lvl="0"/>
            <a:r>
              <a:rPr lang="en-US" dirty="0">
                <a:solidFill>
                  <a:schemeClr val="tx1"/>
                </a:solidFill>
              </a:rPr>
              <a:t>Most spiders spin _______ made from silk. This helps them to catch their food.</a:t>
            </a:r>
            <a:endParaRPr lang="en-IE" dirty="0">
              <a:solidFill>
                <a:schemeClr val="tx1"/>
              </a:solidFill>
            </a:endParaRPr>
          </a:p>
          <a:p>
            <a:pPr lvl="0"/>
            <a:r>
              <a:rPr lang="en-US" dirty="0">
                <a:solidFill>
                  <a:schemeClr val="tx1"/>
                </a:solidFill>
              </a:rPr>
              <a:t>Caterpillars eventually grow into _______________and _________</a:t>
            </a:r>
            <a:endParaRPr lang="en-IE" dirty="0">
              <a:solidFill>
                <a:schemeClr val="tx1"/>
              </a:solidFill>
            </a:endParaRPr>
          </a:p>
          <a:p>
            <a:pPr lvl="0"/>
            <a:r>
              <a:rPr lang="en-US" dirty="0">
                <a:solidFill>
                  <a:schemeClr val="tx1"/>
                </a:solidFill>
              </a:rPr>
              <a:t>Most Caterpillars just eat __________</a:t>
            </a:r>
            <a:endParaRPr lang="en-IE" dirty="0">
              <a:solidFill>
                <a:schemeClr val="tx1"/>
              </a:solidFill>
            </a:endParaRPr>
          </a:p>
          <a:p>
            <a:pPr lvl="0"/>
            <a:r>
              <a:rPr lang="en-US" dirty="0">
                <a:solidFill>
                  <a:schemeClr val="tx1"/>
                </a:solidFill>
              </a:rPr>
              <a:t>Most Praying Mantids are _______, helping them blend in with leaves and trees.</a:t>
            </a:r>
            <a:endParaRPr lang="en-IE" dirty="0">
              <a:solidFill>
                <a:schemeClr val="tx1"/>
              </a:solidFill>
            </a:endParaRPr>
          </a:p>
          <a:p>
            <a:pPr marL="0" indent="0">
              <a:buNone/>
            </a:pPr>
            <a:endParaRPr lang="en-US" dirty="0">
              <a:solidFill>
                <a:schemeClr val="tx1"/>
              </a:solidFill>
            </a:endParaRPr>
          </a:p>
          <a:p>
            <a:pPr marL="0" indent="0">
              <a:buNone/>
            </a:pPr>
            <a:endParaRPr lang="en-US" dirty="0"/>
          </a:p>
          <a:p>
            <a:endParaRPr lang="en-US" dirty="0"/>
          </a:p>
        </p:txBody>
      </p:sp>
      <p:sp>
        <p:nvSpPr>
          <p:cNvPr id="4" name="Rectangle 3">
            <a:extLst>
              <a:ext uri="{FF2B5EF4-FFF2-40B4-BE49-F238E27FC236}">
                <a16:creationId xmlns:a16="http://schemas.microsoft.com/office/drawing/2014/main" id="{7FB4CB06-84E9-E441-9425-E29F97909D00}"/>
              </a:ext>
            </a:extLst>
          </p:cNvPr>
          <p:cNvSpPr/>
          <p:nvPr/>
        </p:nvSpPr>
        <p:spPr>
          <a:xfrm>
            <a:off x="3948781" y="5069037"/>
            <a:ext cx="7156174" cy="131196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Leaves 			Eight 		Butterflies 	Six</a:t>
            </a:r>
          </a:p>
          <a:p>
            <a:pPr algn="ctr"/>
            <a:r>
              <a:rPr lang="en-US" dirty="0"/>
              <a:t>Webs		Moths 		Queen 		Green</a:t>
            </a:r>
          </a:p>
        </p:txBody>
      </p:sp>
    </p:spTree>
    <p:extLst>
      <p:ext uri="{BB962C8B-B14F-4D97-AF65-F5344CB8AC3E}">
        <p14:creationId xmlns:p14="http://schemas.microsoft.com/office/powerpoint/2010/main" val="3783311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E8735-C84E-1247-BF77-938F2F5F59AE}"/>
              </a:ext>
            </a:extLst>
          </p:cNvPr>
          <p:cNvSpPr>
            <a:spLocks noGrp="1"/>
          </p:cNvSpPr>
          <p:nvPr>
            <p:ph type="title"/>
          </p:nvPr>
        </p:nvSpPr>
        <p:spPr/>
        <p:txBody>
          <a:bodyPr>
            <a:normAutofit/>
          </a:bodyPr>
          <a:lstStyle/>
          <a:p>
            <a:r>
              <a:rPr lang="en-US" b="1" dirty="0"/>
              <a:t>True or False</a:t>
            </a:r>
            <a:br>
              <a:rPr lang="en-US" b="1" dirty="0"/>
            </a:br>
            <a:endParaRPr lang="en-US" dirty="0"/>
          </a:p>
        </p:txBody>
      </p:sp>
      <p:sp>
        <p:nvSpPr>
          <p:cNvPr id="3" name="Content Placeholder 2">
            <a:extLst>
              <a:ext uri="{FF2B5EF4-FFF2-40B4-BE49-F238E27FC236}">
                <a16:creationId xmlns:a16="http://schemas.microsoft.com/office/drawing/2014/main" id="{14C61F07-B703-E844-B801-C65ED8837633}"/>
              </a:ext>
            </a:extLst>
          </p:cNvPr>
          <p:cNvSpPr>
            <a:spLocks noGrp="1"/>
          </p:cNvSpPr>
          <p:nvPr>
            <p:ph idx="1"/>
          </p:nvPr>
        </p:nvSpPr>
        <p:spPr>
          <a:xfrm>
            <a:off x="3869268" y="2047460"/>
            <a:ext cx="7315200" cy="3937287"/>
          </a:xfrm>
        </p:spPr>
        <p:txBody>
          <a:bodyPr>
            <a:normAutofit fontScale="92500"/>
          </a:bodyPr>
          <a:lstStyle/>
          <a:p>
            <a:pPr marL="0" indent="0">
              <a:buNone/>
            </a:pPr>
            <a:endParaRPr lang="en-IE" sz="3200" b="1" dirty="0"/>
          </a:p>
          <a:p>
            <a:pPr lvl="0"/>
            <a:r>
              <a:rPr lang="en-US" sz="2800" b="1" dirty="0">
                <a:solidFill>
                  <a:schemeClr val="tx1"/>
                </a:solidFill>
              </a:rPr>
              <a:t>Only </a:t>
            </a:r>
            <a:r>
              <a:rPr lang="en-US" sz="2800" dirty="0">
                <a:solidFill>
                  <a:schemeClr val="tx1"/>
                </a:solidFill>
              </a:rPr>
              <a:t>red and black ladybirds exist. True or False?</a:t>
            </a:r>
          </a:p>
          <a:p>
            <a:pPr lvl="0"/>
            <a:r>
              <a:rPr lang="en-US" sz="2800" dirty="0">
                <a:solidFill>
                  <a:schemeClr val="tx1"/>
                </a:solidFill>
              </a:rPr>
              <a:t>Ants are </a:t>
            </a:r>
            <a:r>
              <a:rPr lang="en-US" sz="2800" b="1" dirty="0">
                <a:solidFill>
                  <a:schemeClr val="tx1"/>
                </a:solidFill>
              </a:rPr>
              <a:t>really strong</a:t>
            </a:r>
            <a:r>
              <a:rPr lang="en-US" sz="2800" dirty="0">
                <a:solidFill>
                  <a:schemeClr val="tx1"/>
                </a:solidFill>
              </a:rPr>
              <a:t>. True or False?</a:t>
            </a:r>
          </a:p>
          <a:p>
            <a:pPr lvl="0"/>
            <a:r>
              <a:rPr lang="en-US" sz="2800" dirty="0">
                <a:solidFill>
                  <a:schemeClr val="tx1"/>
                </a:solidFill>
              </a:rPr>
              <a:t>Spiders build a new web </a:t>
            </a:r>
            <a:r>
              <a:rPr lang="en-US" sz="2800" b="1" dirty="0">
                <a:solidFill>
                  <a:schemeClr val="tx1"/>
                </a:solidFill>
              </a:rPr>
              <a:t>once a week</a:t>
            </a:r>
            <a:r>
              <a:rPr lang="en-US" sz="2800" dirty="0">
                <a:solidFill>
                  <a:schemeClr val="tx1"/>
                </a:solidFill>
              </a:rPr>
              <a:t>. True or False?</a:t>
            </a:r>
          </a:p>
          <a:p>
            <a:pPr lvl="0"/>
            <a:r>
              <a:rPr lang="en-US" sz="2800" dirty="0">
                <a:solidFill>
                  <a:schemeClr val="tx1"/>
                </a:solidFill>
              </a:rPr>
              <a:t>Caterpillars make </a:t>
            </a:r>
            <a:r>
              <a:rPr lang="en-US" sz="2800" b="1" dirty="0">
                <a:solidFill>
                  <a:schemeClr val="tx1"/>
                </a:solidFill>
              </a:rPr>
              <a:t>silk</a:t>
            </a:r>
            <a:r>
              <a:rPr lang="en-US" sz="2800" dirty="0">
                <a:solidFill>
                  <a:schemeClr val="tx1"/>
                </a:solidFill>
              </a:rPr>
              <a:t>. True or False?</a:t>
            </a:r>
          </a:p>
          <a:p>
            <a:pPr lvl="0"/>
            <a:r>
              <a:rPr lang="en-US" sz="2800" dirty="0">
                <a:solidFill>
                  <a:schemeClr val="tx1"/>
                </a:solidFill>
              </a:rPr>
              <a:t>A Praying Mantis has five eyes, but only </a:t>
            </a:r>
            <a:r>
              <a:rPr lang="en-US" sz="2800" b="1" dirty="0">
                <a:solidFill>
                  <a:schemeClr val="tx1"/>
                </a:solidFill>
              </a:rPr>
              <a:t>one ear</a:t>
            </a:r>
            <a:r>
              <a:rPr lang="en-US" sz="2800" dirty="0">
                <a:solidFill>
                  <a:schemeClr val="tx1"/>
                </a:solidFill>
              </a:rPr>
              <a:t>. True or False?</a:t>
            </a:r>
            <a:endParaRPr lang="en-US" dirty="0">
              <a:solidFill>
                <a:schemeClr val="tx1"/>
              </a:solidFill>
            </a:endParaRPr>
          </a:p>
        </p:txBody>
      </p:sp>
      <p:sp>
        <p:nvSpPr>
          <p:cNvPr id="4" name="TextBox 3">
            <a:extLst>
              <a:ext uri="{FF2B5EF4-FFF2-40B4-BE49-F238E27FC236}">
                <a16:creationId xmlns:a16="http://schemas.microsoft.com/office/drawing/2014/main" id="{EF8C86EE-B4CC-4C46-BC4C-2E92BD34CB7E}"/>
              </a:ext>
            </a:extLst>
          </p:cNvPr>
          <p:cNvSpPr txBox="1"/>
          <p:nvPr/>
        </p:nvSpPr>
        <p:spPr>
          <a:xfrm>
            <a:off x="3836504" y="815009"/>
            <a:ext cx="7335079" cy="1384995"/>
          </a:xfrm>
          <a:prstGeom prst="rect">
            <a:avLst/>
          </a:prstGeom>
          <a:noFill/>
        </p:spPr>
        <p:txBody>
          <a:bodyPr wrap="square" rtlCol="0">
            <a:spAutoFit/>
          </a:bodyPr>
          <a:lstStyle/>
          <a:p>
            <a:r>
              <a:rPr lang="en-US" sz="2800" dirty="0"/>
              <a:t>Continue the Insect Expert Challenge with these True or False questions! Are these facts </a:t>
            </a:r>
            <a:r>
              <a:rPr lang="en-US" sz="2800" b="1" dirty="0"/>
              <a:t>true</a:t>
            </a:r>
            <a:r>
              <a:rPr lang="en-US" sz="2800" dirty="0"/>
              <a:t> or </a:t>
            </a:r>
            <a:r>
              <a:rPr lang="en-US" sz="2800" b="1" dirty="0"/>
              <a:t>false</a:t>
            </a:r>
            <a:r>
              <a:rPr lang="en-US" sz="2800" dirty="0"/>
              <a:t>? You decide!</a:t>
            </a:r>
          </a:p>
        </p:txBody>
      </p:sp>
    </p:spTree>
    <p:extLst>
      <p:ext uri="{BB962C8B-B14F-4D97-AF65-F5344CB8AC3E}">
        <p14:creationId xmlns:p14="http://schemas.microsoft.com/office/powerpoint/2010/main" val="2178929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CEB3E-9E28-064C-90BC-8616501E1FAE}"/>
              </a:ext>
            </a:extLst>
          </p:cNvPr>
          <p:cNvSpPr>
            <a:spLocks noGrp="1"/>
          </p:cNvSpPr>
          <p:nvPr>
            <p:ph type="title"/>
          </p:nvPr>
        </p:nvSpPr>
        <p:spPr/>
        <p:txBody>
          <a:bodyPr/>
          <a:lstStyle/>
          <a:p>
            <a:r>
              <a:rPr lang="en-US" dirty="0"/>
              <a:t>Time to Research!</a:t>
            </a:r>
          </a:p>
        </p:txBody>
      </p:sp>
      <p:sp>
        <p:nvSpPr>
          <p:cNvPr id="3" name="Content Placeholder 2">
            <a:extLst>
              <a:ext uri="{FF2B5EF4-FFF2-40B4-BE49-F238E27FC236}">
                <a16:creationId xmlns:a16="http://schemas.microsoft.com/office/drawing/2014/main" id="{F9DEB3B9-82B1-3549-81CA-48C0F2BD865F}"/>
              </a:ext>
            </a:extLst>
          </p:cNvPr>
          <p:cNvSpPr>
            <a:spLocks noGrp="1"/>
          </p:cNvSpPr>
          <p:nvPr>
            <p:ph idx="1"/>
          </p:nvPr>
        </p:nvSpPr>
        <p:spPr>
          <a:xfrm>
            <a:off x="3869268" y="864108"/>
            <a:ext cx="7315200" cy="5120640"/>
          </a:xfrm>
        </p:spPr>
        <p:txBody>
          <a:bodyPr>
            <a:normAutofit fontScale="85000" lnSpcReduction="20000"/>
          </a:bodyPr>
          <a:lstStyle/>
          <a:p>
            <a:pPr marL="0" indent="0">
              <a:buNone/>
            </a:pPr>
            <a:endParaRPr lang="en-US" sz="3000" dirty="0">
              <a:solidFill>
                <a:schemeClr val="tx1"/>
              </a:solidFill>
            </a:endParaRPr>
          </a:p>
          <a:p>
            <a:pPr marL="0" indent="0">
              <a:buNone/>
            </a:pPr>
            <a:r>
              <a:rPr lang="en-US" sz="3000" b="1" dirty="0">
                <a:solidFill>
                  <a:schemeClr val="tx1"/>
                </a:solidFill>
              </a:rPr>
              <a:t>Now you know all the facts, time to learn why!</a:t>
            </a:r>
          </a:p>
          <a:p>
            <a:pPr marL="0" indent="0">
              <a:buNone/>
            </a:pPr>
            <a:r>
              <a:rPr lang="en-US" sz="3000" b="1" dirty="0">
                <a:solidFill>
                  <a:schemeClr val="tx1"/>
                </a:solidFill>
              </a:rPr>
              <a:t>Complete the Insect Expert challenge researching the questions below. Use books and the internet to help.</a:t>
            </a:r>
          </a:p>
          <a:p>
            <a:pPr marL="0" indent="0">
              <a:buNone/>
            </a:pPr>
            <a:endParaRPr lang="en-US" sz="3000" dirty="0">
              <a:solidFill>
                <a:schemeClr val="tx1"/>
              </a:solidFill>
            </a:endParaRPr>
          </a:p>
          <a:p>
            <a:r>
              <a:rPr lang="en-US" sz="3000" dirty="0">
                <a:solidFill>
                  <a:schemeClr val="tx1"/>
                </a:solidFill>
              </a:rPr>
              <a:t>Why are ladybirds found in different </a:t>
            </a:r>
            <a:r>
              <a:rPr lang="en-US" sz="3000" dirty="0" err="1">
                <a:solidFill>
                  <a:schemeClr val="tx1"/>
                </a:solidFill>
              </a:rPr>
              <a:t>colours</a:t>
            </a:r>
            <a:r>
              <a:rPr lang="en-US" sz="3000" dirty="0">
                <a:solidFill>
                  <a:schemeClr val="tx1"/>
                </a:solidFill>
              </a:rPr>
              <a:t>?</a:t>
            </a:r>
          </a:p>
          <a:p>
            <a:r>
              <a:rPr lang="en-US" sz="3000" dirty="0">
                <a:solidFill>
                  <a:schemeClr val="tx1"/>
                </a:solidFill>
              </a:rPr>
              <a:t>How much can an ant carry?</a:t>
            </a:r>
          </a:p>
          <a:p>
            <a:r>
              <a:rPr lang="en-US" sz="3000" dirty="0">
                <a:solidFill>
                  <a:schemeClr val="tx1"/>
                </a:solidFill>
              </a:rPr>
              <a:t>How long does it take for a spider to build a web? Why do they build them?</a:t>
            </a:r>
          </a:p>
          <a:p>
            <a:r>
              <a:rPr lang="en-US" sz="3000" dirty="0">
                <a:solidFill>
                  <a:schemeClr val="tx1"/>
                </a:solidFill>
              </a:rPr>
              <a:t>Why do Caterpillars make silk?</a:t>
            </a:r>
          </a:p>
          <a:p>
            <a:r>
              <a:rPr lang="en-US" sz="3000" dirty="0">
                <a:solidFill>
                  <a:schemeClr val="tx1"/>
                </a:solidFill>
              </a:rPr>
              <a:t>A Praying Mantis can only hear high-pitched noises, why?</a:t>
            </a:r>
            <a:endParaRPr lang="en-US" dirty="0">
              <a:solidFill>
                <a:schemeClr val="tx1"/>
              </a:solidFill>
            </a:endParaRPr>
          </a:p>
          <a:p>
            <a:endParaRPr lang="en-US" dirty="0"/>
          </a:p>
        </p:txBody>
      </p:sp>
    </p:spTree>
    <p:extLst>
      <p:ext uri="{BB962C8B-B14F-4D97-AF65-F5344CB8AC3E}">
        <p14:creationId xmlns:p14="http://schemas.microsoft.com/office/powerpoint/2010/main" val="4155462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8EC56-97FC-B24F-AF8D-FF5DF8171DFD}"/>
              </a:ext>
            </a:extLst>
          </p:cNvPr>
          <p:cNvSpPr>
            <a:spLocks noGrp="1"/>
          </p:cNvSpPr>
          <p:nvPr>
            <p:ph type="title"/>
          </p:nvPr>
        </p:nvSpPr>
        <p:spPr/>
        <p:txBody>
          <a:bodyPr/>
          <a:lstStyle/>
          <a:p>
            <a:r>
              <a:rPr lang="en-US" b="1" dirty="0"/>
              <a:t>A Habitat Investigation</a:t>
            </a:r>
          </a:p>
        </p:txBody>
      </p:sp>
      <p:sp>
        <p:nvSpPr>
          <p:cNvPr id="3" name="Content Placeholder 2">
            <a:extLst>
              <a:ext uri="{FF2B5EF4-FFF2-40B4-BE49-F238E27FC236}">
                <a16:creationId xmlns:a16="http://schemas.microsoft.com/office/drawing/2014/main" id="{A068E744-B8BB-0C4E-9D96-23D4986EFB48}"/>
              </a:ext>
            </a:extLst>
          </p:cNvPr>
          <p:cNvSpPr>
            <a:spLocks noGrp="1"/>
          </p:cNvSpPr>
          <p:nvPr>
            <p:ph idx="1"/>
          </p:nvPr>
        </p:nvSpPr>
        <p:spPr/>
        <p:txBody>
          <a:bodyPr>
            <a:normAutofit/>
          </a:bodyPr>
          <a:lstStyle/>
          <a:p>
            <a:pPr marL="0" indent="0">
              <a:buNone/>
            </a:pPr>
            <a:r>
              <a:rPr lang="en-US" sz="2800" dirty="0">
                <a:solidFill>
                  <a:schemeClr val="tx1"/>
                </a:solidFill>
              </a:rPr>
              <a:t>In </a:t>
            </a:r>
            <a:r>
              <a:rPr lang="en-US" sz="2800" i="1" dirty="0">
                <a:solidFill>
                  <a:schemeClr val="tx1"/>
                </a:solidFill>
              </a:rPr>
              <a:t>A</a:t>
            </a:r>
            <a:r>
              <a:rPr lang="en-US" sz="2800" dirty="0">
                <a:solidFill>
                  <a:schemeClr val="tx1"/>
                </a:solidFill>
              </a:rPr>
              <a:t> </a:t>
            </a:r>
            <a:r>
              <a:rPr lang="en-US" sz="2800" i="1" dirty="0">
                <a:solidFill>
                  <a:schemeClr val="tx1"/>
                </a:solidFill>
              </a:rPr>
              <a:t>Minuscule Adventure</a:t>
            </a:r>
            <a:r>
              <a:rPr lang="en-US" sz="2800" dirty="0">
                <a:solidFill>
                  <a:schemeClr val="tx1"/>
                </a:solidFill>
              </a:rPr>
              <a:t>, the minibeasts work together to save their habitat.</a:t>
            </a:r>
          </a:p>
          <a:p>
            <a:endParaRPr lang="en-US" dirty="0">
              <a:solidFill>
                <a:schemeClr val="tx1"/>
              </a:solidFill>
            </a:endParaRPr>
          </a:p>
          <a:p>
            <a:pPr marL="0" indent="0">
              <a:buNone/>
            </a:pPr>
            <a:r>
              <a:rPr lang="en-US" sz="2400" b="1" dirty="0">
                <a:solidFill>
                  <a:schemeClr val="tx1"/>
                </a:solidFill>
              </a:rPr>
              <a:t>What is a Habitat?</a:t>
            </a:r>
            <a:endParaRPr lang="en-IE" sz="2400" b="1" dirty="0">
              <a:solidFill>
                <a:schemeClr val="tx1"/>
              </a:solidFill>
            </a:endParaRPr>
          </a:p>
          <a:p>
            <a:r>
              <a:rPr lang="en-US" sz="2400" dirty="0">
                <a:solidFill>
                  <a:schemeClr val="tx1"/>
                </a:solidFill>
              </a:rPr>
              <a:t>A habitat is </a:t>
            </a:r>
            <a:r>
              <a:rPr lang="en-US" sz="2400" u="sng" dirty="0">
                <a:solidFill>
                  <a:schemeClr val="tx1"/>
                </a:solidFill>
              </a:rPr>
              <a:t>where an animal or plant lives</a:t>
            </a:r>
            <a:r>
              <a:rPr lang="en-US" sz="2400" dirty="0">
                <a:solidFill>
                  <a:schemeClr val="tx1"/>
                </a:solidFill>
              </a:rPr>
              <a:t>. It has food, water and shelter. </a:t>
            </a:r>
            <a:endParaRPr lang="en-IE" sz="2400" dirty="0">
              <a:solidFill>
                <a:schemeClr val="tx1"/>
              </a:solidFill>
            </a:endParaRPr>
          </a:p>
          <a:p>
            <a:r>
              <a:rPr lang="en-US" sz="2400" dirty="0">
                <a:solidFill>
                  <a:schemeClr val="tx1"/>
                </a:solidFill>
              </a:rPr>
              <a:t>There are lots of different types of habitats around the world, including </a:t>
            </a:r>
            <a:r>
              <a:rPr lang="en-US" sz="2400" u="sng" dirty="0">
                <a:solidFill>
                  <a:schemeClr val="tx1"/>
                </a:solidFill>
              </a:rPr>
              <a:t>forests</a:t>
            </a:r>
            <a:r>
              <a:rPr lang="en-US" sz="2400" dirty="0">
                <a:solidFill>
                  <a:schemeClr val="tx1"/>
                </a:solidFill>
              </a:rPr>
              <a:t>, </a:t>
            </a:r>
            <a:r>
              <a:rPr lang="en-US" sz="2400" u="sng" dirty="0">
                <a:solidFill>
                  <a:schemeClr val="tx1"/>
                </a:solidFill>
              </a:rPr>
              <a:t>deserts </a:t>
            </a:r>
            <a:r>
              <a:rPr lang="en-US" sz="2400" dirty="0">
                <a:solidFill>
                  <a:schemeClr val="tx1"/>
                </a:solidFill>
              </a:rPr>
              <a:t>and much more!</a:t>
            </a:r>
          </a:p>
          <a:p>
            <a:endParaRPr lang="en-IE" sz="2400" dirty="0">
              <a:solidFill>
                <a:schemeClr val="tx1"/>
              </a:solidFill>
            </a:endParaRPr>
          </a:p>
          <a:p>
            <a:pPr marL="0" indent="0">
              <a:buNone/>
            </a:pPr>
            <a:r>
              <a:rPr lang="en-GB" sz="2400" b="1" dirty="0">
                <a:solidFill>
                  <a:schemeClr val="tx1"/>
                </a:solidFill>
              </a:rPr>
              <a:t>What kind of habitat does a shark live in?</a:t>
            </a:r>
          </a:p>
          <a:p>
            <a:pPr marL="0" indent="0">
              <a:buNone/>
            </a:pPr>
            <a:r>
              <a:rPr lang="en-GB" sz="2400" b="1" dirty="0">
                <a:solidFill>
                  <a:schemeClr val="tx1"/>
                </a:solidFill>
              </a:rPr>
              <a:t>What kind of habitat does a polar bear in live in?</a:t>
            </a:r>
            <a:endParaRPr lang="en-IE" sz="2400" b="1" dirty="0">
              <a:solidFill>
                <a:schemeClr val="tx1"/>
              </a:solidFill>
            </a:endParaRPr>
          </a:p>
          <a:p>
            <a:endParaRPr lang="en-US" dirty="0"/>
          </a:p>
        </p:txBody>
      </p:sp>
    </p:spTree>
    <p:extLst>
      <p:ext uri="{BB962C8B-B14F-4D97-AF65-F5344CB8AC3E}">
        <p14:creationId xmlns:p14="http://schemas.microsoft.com/office/powerpoint/2010/main" val="3844416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BB781-4870-664A-B59F-E87931F474EA}"/>
              </a:ext>
            </a:extLst>
          </p:cNvPr>
          <p:cNvSpPr>
            <a:spLocks noGrp="1"/>
          </p:cNvSpPr>
          <p:nvPr>
            <p:ph type="title"/>
          </p:nvPr>
        </p:nvSpPr>
        <p:spPr/>
        <p:txBody>
          <a:bodyPr/>
          <a:lstStyle/>
          <a:p>
            <a:r>
              <a:rPr lang="en-US" dirty="0"/>
              <a:t>Forests &amp; Rainforests</a:t>
            </a:r>
          </a:p>
        </p:txBody>
      </p:sp>
      <p:sp>
        <p:nvSpPr>
          <p:cNvPr id="3" name="Text Placeholder 2">
            <a:extLst>
              <a:ext uri="{FF2B5EF4-FFF2-40B4-BE49-F238E27FC236}">
                <a16:creationId xmlns:a16="http://schemas.microsoft.com/office/drawing/2014/main" id="{CF93C843-BCBF-5744-9B49-04EBED00224F}"/>
              </a:ext>
            </a:extLst>
          </p:cNvPr>
          <p:cNvSpPr>
            <a:spLocks noGrp="1"/>
          </p:cNvSpPr>
          <p:nvPr>
            <p:ph type="body" idx="1"/>
          </p:nvPr>
        </p:nvSpPr>
        <p:spPr>
          <a:xfrm>
            <a:off x="3878472" y="5609455"/>
            <a:ext cx="3474720" cy="807720"/>
          </a:xfrm>
        </p:spPr>
        <p:txBody>
          <a:bodyPr/>
          <a:lstStyle/>
          <a:p>
            <a:r>
              <a:rPr lang="en-US" dirty="0"/>
              <a:t>Forest Habitat</a:t>
            </a:r>
          </a:p>
        </p:txBody>
      </p:sp>
      <p:sp>
        <p:nvSpPr>
          <p:cNvPr id="5" name="Text Placeholder 4">
            <a:extLst>
              <a:ext uri="{FF2B5EF4-FFF2-40B4-BE49-F238E27FC236}">
                <a16:creationId xmlns:a16="http://schemas.microsoft.com/office/drawing/2014/main" id="{9851683E-52D2-1D42-AD24-796799397F34}"/>
              </a:ext>
            </a:extLst>
          </p:cNvPr>
          <p:cNvSpPr>
            <a:spLocks noGrp="1"/>
          </p:cNvSpPr>
          <p:nvPr>
            <p:ph type="body" sz="quarter" idx="3"/>
          </p:nvPr>
        </p:nvSpPr>
        <p:spPr>
          <a:xfrm>
            <a:off x="7585827" y="5695918"/>
            <a:ext cx="3474720" cy="813171"/>
          </a:xfrm>
        </p:spPr>
        <p:txBody>
          <a:bodyPr/>
          <a:lstStyle/>
          <a:p>
            <a:r>
              <a:rPr lang="en-US" dirty="0"/>
              <a:t>Tropical Rainforest Habitat</a:t>
            </a:r>
          </a:p>
        </p:txBody>
      </p:sp>
      <p:pic>
        <p:nvPicPr>
          <p:cNvPr id="7" name="Picture 2" descr="A picture containing text&#10;&#10;Description automatically generated">
            <a:extLst>
              <a:ext uri="{FF2B5EF4-FFF2-40B4-BE49-F238E27FC236}">
                <a16:creationId xmlns:a16="http://schemas.microsoft.com/office/drawing/2014/main" id="{25A39B75-412E-BC43-9CAA-BFE574BE3842}"/>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3906019" y="3382153"/>
            <a:ext cx="3679808" cy="259015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 descr="A picture containing text, linedrawing&#10;&#10;Description automatically generated">
            <a:extLst>
              <a:ext uri="{FF2B5EF4-FFF2-40B4-BE49-F238E27FC236}">
                <a16:creationId xmlns:a16="http://schemas.microsoft.com/office/drawing/2014/main" id="{477527C2-2A7B-A84E-AF81-E07EBECDB0A0}"/>
              </a:ext>
            </a:extLst>
          </p:cNvPr>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bwMode="auto">
          <a:xfrm>
            <a:off x="7613374" y="3408301"/>
            <a:ext cx="3679809" cy="260501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2D33BD22-743D-C643-9FC8-6012FD3FCBE0}"/>
              </a:ext>
            </a:extLst>
          </p:cNvPr>
          <p:cNvSpPr txBox="1"/>
          <p:nvPr/>
        </p:nvSpPr>
        <p:spPr>
          <a:xfrm>
            <a:off x="3867912" y="651417"/>
            <a:ext cx="7425271" cy="2862322"/>
          </a:xfrm>
          <a:prstGeom prst="rect">
            <a:avLst/>
          </a:prstGeom>
          <a:noFill/>
        </p:spPr>
        <p:txBody>
          <a:bodyPr wrap="square" rtlCol="0">
            <a:spAutoFit/>
          </a:bodyPr>
          <a:lstStyle/>
          <a:p>
            <a:r>
              <a:rPr lang="en-US" altLang="en-US" dirty="0">
                <a:ea typeface="MS Mincho" panose="02020609040205080304" pitchFamily="49" charset="-128"/>
                <a:cs typeface="Arial" panose="020B0604020202020204" pitchFamily="34" charset="0"/>
              </a:rPr>
              <a:t>In </a:t>
            </a:r>
            <a:r>
              <a:rPr lang="en-US" altLang="en-US" i="1" dirty="0">
                <a:ea typeface="MS Mincho" panose="02020609040205080304" pitchFamily="49" charset="-128"/>
                <a:cs typeface="Arial" panose="020B0604020202020204" pitchFamily="34" charset="0"/>
              </a:rPr>
              <a:t>A Minuscule Adventure</a:t>
            </a:r>
            <a:r>
              <a:rPr lang="en-US" altLang="en-US" dirty="0">
                <a:ea typeface="MS Mincho" panose="02020609040205080304" pitchFamily="49" charset="-128"/>
                <a:cs typeface="Arial" panose="020B0604020202020204" pitchFamily="34" charset="0"/>
              </a:rPr>
              <a:t>, the minibeasts visit two types of habitats </a:t>
            </a:r>
          </a:p>
          <a:p>
            <a:r>
              <a:rPr lang="en-US" altLang="en-US" dirty="0">
                <a:ea typeface="MS Mincho" panose="02020609040205080304" pitchFamily="49" charset="-128"/>
                <a:cs typeface="Arial" panose="020B0604020202020204" pitchFamily="34" charset="0"/>
              </a:rPr>
              <a:t>- A </a:t>
            </a:r>
            <a:r>
              <a:rPr lang="en-US" altLang="en-US" b="1" dirty="0">
                <a:ea typeface="MS Mincho" panose="02020609040205080304" pitchFamily="49" charset="-128"/>
                <a:cs typeface="Arial" panose="020B0604020202020204" pitchFamily="34" charset="0"/>
              </a:rPr>
              <a:t>forest</a:t>
            </a:r>
            <a:r>
              <a:rPr lang="en-US" altLang="en-US" dirty="0">
                <a:ea typeface="MS Mincho" panose="02020609040205080304" pitchFamily="49" charset="-128"/>
                <a:cs typeface="Arial" panose="020B0604020202020204" pitchFamily="34" charset="0"/>
              </a:rPr>
              <a:t> habitat and a </a:t>
            </a:r>
            <a:r>
              <a:rPr lang="en-US" altLang="en-US" b="1" dirty="0">
                <a:ea typeface="MS Mincho" panose="02020609040205080304" pitchFamily="49" charset="-128"/>
                <a:cs typeface="Arial" panose="020B0604020202020204" pitchFamily="34" charset="0"/>
              </a:rPr>
              <a:t>tropical rainforest</a:t>
            </a:r>
            <a:r>
              <a:rPr lang="en-US" altLang="en-US" dirty="0">
                <a:ea typeface="MS Mincho" panose="02020609040205080304" pitchFamily="49" charset="-128"/>
                <a:cs typeface="Arial" panose="020B0604020202020204" pitchFamily="34" charset="0"/>
              </a:rPr>
              <a:t> habitat.</a:t>
            </a:r>
          </a:p>
          <a:p>
            <a:endParaRPr lang="en-US" altLang="en-US" dirty="0">
              <a:ea typeface="MS Mincho" panose="02020609040205080304" pitchFamily="49" charset="-128"/>
              <a:cs typeface="Arial" panose="020B0604020202020204" pitchFamily="34" charset="0"/>
            </a:endParaRPr>
          </a:p>
          <a:p>
            <a:r>
              <a:rPr lang="en-US" altLang="en-US" dirty="0">
                <a:ea typeface="MS Mincho" panose="02020609040205080304" pitchFamily="49" charset="-128"/>
                <a:cs typeface="Arial" panose="020B0604020202020204" pitchFamily="34" charset="0"/>
              </a:rPr>
              <a:t>Can you name </a:t>
            </a:r>
            <a:r>
              <a:rPr lang="en-US" altLang="en-US" b="1" dirty="0">
                <a:ea typeface="MS Mincho" panose="02020609040205080304" pitchFamily="49" charset="-128"/>
                <a:cs typeface="Arial" panose="020B0604020202020204" pitchFamily="34" charset="0"/>
              </a:rPr>
              <a:t>3</a:t>
            </a:r>
            <a:r>
              <a:rPr lang="en-US" altLang="en-US" dirty="0">
                <a:ea typeface="MS Mincho" panose="02020609040205080304" pitchFamily="49" charset="-128"/>
                <a:cs typeface="Arial" panose="020B0604020202020204" pitchFamily="34" charset="0"/>
              </a:rPr>
              <a:t> differences between forests and tropical rainforests?</a:t>
            </a:r>
          </a:p>
          <a:p>
            <a:endParaRPr lang="en-US" altLang="en-US" dirty="0">
              <a:ea typeface="MS Mincho" panose="02020609040205080304" pitchFamily="49" charset="-128"/>
              <a:cs typeface="Arial" panose="020B0604020202020204" pitchFamily="34" charset="0"/>
            </a:endParaRPr>
          </a:p>
          <a:p>
            <a:r>
              <a:rPr lang="en-US" altLang="en-US" dirty="0">
                <a:ea typeface="MS Mincho" panose="02020609040205080304" pitchFamily="49" charset="-128"/>
                <a:cs typeface="Arial" panose="020B0604020202020204" pitchFamily="34" charset="0"/>
              </a:rPr>
              <a:t>For example,</a:t>
            </a:r>
          </a:p>
          <a:p>
            <a:r>
              <a:rPr lang="en-US" altLang="en-US" dirty="0">
                <a:ea typeface="MS Mincho" panose="02020609040205080304" pitchFamily="49" charset="-128"/>
                <a:cs typeface="Arial" panose="020B0604020202020204" pitchFamily="34" charset="0"/>
              </a:rPr>
              <a:t>Where would you find forests? Where would you find rainforests?</a:t>
            </a:r>
          </a:p>
          <a:p>
            <a:r>
              <a:rPr lang="en-US" altLang="en-US" dirty="0">
                <a:ea typeface="MS Mincho" panose="02020609040205080304" pitchFamily="49" charset="-128"/>
                <a:cs typeface="Arial" panose="020B0604020202020204" pitchFamily="34" charset="0"/>
              </a:rPr>
              <a:t>What is the weather like?</a:t>
            </a:r>
          </a:p>
          <a:p>
            <a:r>
              <a:rPr lang="en-US" altLang="en-US" dirty="0">
                <a:ea typeface="MS Mincho" panose="02020609040205080304" pitchFamily="49" charset="-128"/>
                <a:cs typeface="Arial" panose="020B0604020202020204" pitchFamily="34" charset="0"/>
              </a:rPr>
              <a:t>What kind of animals and minibeasts would you find?</a:t>
            </a:r>
          </a:p>
          <a:p>
            <a:endParaRPr lang="en-US" dirty="0"/>
          </a:p>
        </p:txBody>
      </p:sp>
    </p:spTree>
    <p:extLst>
      <p:ext uri="{BB962C8B-B14F-4D97-AF65-F5344CB8AC3E}">
        <p14:creationId xmlns:p14="http://schemas.microsoft.com/office/powerpoint/2010/main" val="1598541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FE515-E8CE-0040-9FC8-6E296979C032}"/>
              </a:ext>
            </a:extLst>
          </p:cNvPr>
          <p:cNvSpPr>
            <a:spLocks noGrp="1"/>
          </p:cNvSpPr>
          <p:nvPr>
            <p:ph type="title"/>
          </p:nvPr>
        </p:nvSpPr>
        <p:spPr>
          <a:xfrm>
            <a:off x="307952" y="1123836"/>
            <a:ext cx="2947482" cy="4601183"/>
          </a:xfrm>
        </p:spPr>
        <p:txBody>
          <a:bodyPr>
            <a:normAutofit fontScale="90000"/>
          </a:bodyPr>
          <a:lstStyle/>
          <a:p>
            <a:r>
              <a:rPr lang="en-US" b="1" dirty="0"/>
              <a:t>In </a:t>
            </a:r>
            <a:r>
              <a:rPr lang="en-US" b="1" i="1" dirty="0"/>
              <a:t>A Minuscule Adventure</a:t>
            </a:r>
            <a:r>
              <a:rPr lang="en-US" b="1" dirty="0"/>
              <a:t>, the minibeasts live in two different habitats.</a:t>
            </a:r>
            <a:br>
              <a:rPr lang="en-US" dirty="0"/>
            </a:br>
            <a:br>
              <a:rPr lang="en-US" dirty="0"/>
            </a:br>
            <a:r>
              <a:rPr lang="en-US" dirty="0"/>
              <a:t>Match the minibeast characters to their habitats in the film!</a:t>
            </a:r>
          </a:p>
        </p:txBody>
      </p:sp>
      <p:pic>
        <p:nvPicPr>
          <p:cNvPr id="1026" name="Picture 2" descr="A picture containing text&#10;&#10;Description automatically generated">
            <a:extLst>
              <a:ext uri="{FF2B5EF4-FFF2-40B4-BE49-F238E27FC236}">
                <a16:creationId xmlns:a16="http://schemas.microsoft.com/office/drawing/2014/main" id="{FE7B120F-81F1-1145-B1FA-5D7719382C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9268" y="886563"/>
            <a:ext cx="3593888" cy="2537864"/>
          </a:xfrm>
          <a:prstGeom prst="rect">
            <a:avLst/>
          </a:prstGeom>
          <a:noFill/>
          <a:effectLst>
            <a:outerShdw blurRad="50800" dist="50800" dir="5400000" sx="90000" sy="9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pic>
        <p:nvPicPr>
          <p:cNvPr id="1025" name="Picture 1" descr="A picture containing text, linedrawing&#10;&#10;Description automatically generated">
            <a:extLst>
              <a:ext uri="{FF2B5EF4-FFF2-40B4-BE49-F238E27FC236}">
                <a16:creationId xmlns:a16="http://schemas.microsoft.com/office/drawing/2014/main" id="{47EDC2F5-23C8-2946-B499-79F160212F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4550" y="893663"/>
            <a:ext cx="3593888" cy="253991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9D03D775-2EB5-1B43-BEBC-8AF7F26A8F8F}"/>
              </a:ext>
            </a:extLst>
          </p:cNvPr>
          <p:cNvSpPr>
            <a:spLocks noChangeArrowheads="1"/>
          </p:cNvSpPr>
          <p:nvPr/>
        </p:nvSpPr>
        <p:spPr bwMode="auto">
          <a:xfrm>
            <a:off x="0" y="4216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TextBox 5">
            <a:extLst>
              <a:ext uri="{FF2B5EF4-FFF2-40B4-BE49-F238E27FC236}">
                <a16:creationId xmlns:a16="http://schemas.microsoft.com/office/drawing/2014/main" id="{F2000F15-ABFD-F744-A25E-C1100D85C891}"/>
              </a:ext>
            </a:extLst>
          </p:cNvPr>
          <p:cNvSpPr txBox="1"/>
          <p:nvPr/>
        </p:nvSpPr>
        <p:spPr>
          <a:xfrm>
            <a:off x="3869268" y="3433574"/>
            <a:ext cx="3593888" cy="369332"/>
          </a:xfrm>
          <a:prstGeom prst="rect">
            <a:avLst/>
          </a:prstGeom>
          <a:noFill/>
        </p:spPr>
        <p:txBody>
          <a:bodyPr wrap="square" rtlCol="0">
            <a:spAutoFit/>
          </a:bodyPr>
          <a:lstStyle/>
          <a:p>
            <a:r>
              <a:rPr lang="en-US" dirty="0"/>
              <a:t>Forest Habitat</a:t>
            </a:r>
          </a:p>
        </p:txBody>
      </p:sp>
      <p:sp>
        <p:nvSpPr>
          <p:cNvPr id="7" name="TextBox 6">
            <a:extLst>
              <a:ext uri="{FF2B5EF4-FFF2-40B4-BE49-F238E27FC236}">
                <a16:creationId xmlns:a16="http://schemas.microsoft.com/office/drawing/2014/main" id="{E228ACCD-89D1-F147-A3DC-866D9725ECBC}"/>
              </a:ext>
            </a:extLst>
          </p:cNvPr>
          <p:cNvSpPr txBox="1"/>
          <p:nvPr/>
        </p:nvSpPr>
        <p:spPr>
          <a:xfrm>
            <a:off x="7814550" y="3508640"/>
            <a:ext cx="3593888" cy="369332"/>
          </a:xfrm>
          <a:prstGeom prst="rect">
            <a:avLst/>
          </a:prstGeom>
          <a:noFill/>
        </p:spPr>
        <p:txBody>
          <a:bodyPr wrap="square" rtlCol="0">
            <a:spAutoFit/>
          </a:bodyPr>
          <a:lstStyle/>
          <a:p>
            <a:r>
              <a:rPr lang="en-US" dirty="0"/>
              <a:t>Tropical Rainforest Habitat</a:t>
            </a:r>
          </a:p>
        </p:txBody>
      </p:sp>
      <p:pic>
        <p:nvPicPr>
          <p:cNvPr id="3078" name="Picture 9" descr="A picture containing shape&#10;&#10;Description automatically generated">
            <a:extLst>
              <a:ext uri="{FF2B5EF4-FFF2-40B4-BE49-F238E27FC236}">
                <a16:creationId xmlns:a16="http://schemas.microsoft.com/office/drawing/2014/main" id="{8602FC9D-9ECC-CB42-A8C4-ADC316ED24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2657" y="3650939"/>
            <a:ext cx="1728499" cy="1728499"/>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11" descr="A picture containing shape&#10;&#10;Description automatically generated">
            <a:extLst>
              <a:ext uri="{FF2B5EF4-FFF2-40B4-BE49-F238E27FC236}">
                <a16:creationId xmlns:a16="http://schemas.microsoft.com/office/drawing/2014/main" id="{C190F6DD-EF58-8D42-8E9C-BF39CFDDD99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57215" y="4750514"/>
            <a:ext cx="1378220" cy="137822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10" descr="A picture containing shape&#10;&#10;Description automatically generated">
            <a:extLst>
              <a:ext uri="{FF2B5EF4-FFF2-40B4-BE49-F238E27FC236}">
                <a16:creationId xmlns:a16="http://schemas.microsoft.com/office/drawing/2014/main" id="{54CFF93E-B43C-9F4A-82EC-2854EC34446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80331" y="3424426"/>
            <a:ext cx="1728498" cy="1728498"/>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12" descr="A picture containing shape&#10;&#10;Description automatically generated">
            <a:extLst>
              <a:ext uri="{FF2B5EF4-FFF2-40B4-BE49-F238E27FC236}">
                <a16:creationId xmlns:a16="http://schemas.microsoft.com/office/drawing/2014/main" id="{310D310D-E077-A749-A0DC-3C990689586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84526" y="3652679"/>
            <a:ext cx="1728498" cy="172849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13" descr="A picture containing shape&#10;&#10;Description automatically generated">
            <a:extLst>
              <a:ext uri="{FF2B5EF4-FFF2-40B4-BE49-F238E27FC236}">
                <a16:creationId xmlns:a16="http://schemas.microsoft.com/office/drawing/2014/main" id="{497670B6-CDB6-3A40-A207-0648630AFBB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40326" y="3956831"/>
            <a:ext cx="1768188" cy="1768188"/>
          </a:xfrm>
          <a:prstGeom prst="rect">
            <a:avLst/>
          </a:prstGeom>
          <a:noFill/>
          <a:extLst>
            <a:ext uri="{909E8E84-426E-40DD-AFC4-6F175D3DCCD1}">
              <a14:hiddenFill xmlns:a14="http://schemas.microsoft.com/office/drawing/2010/main">
                <a:solidFill>
                  <a:srgbClr val="FFFFFF"/>
                </a:solidFill>
              </a14:hiddenFill>
            </a:ext>
          </a:extLst>
        </p:spPr>
      </p:pic>
      <p:pic>
        <p:nvPicPr>
          <p:cNvPr id="3073" name="Picture 14" descr="A picture containing shape&#10;&#10;Description automatically generated">
            <a:extLst>
              <a:ext uri="{FF2B5EF4-FFF2-40B4-BE49-F238E27FC236}">
                <a16:creationId xmlns:a16="http://schemas.microsoft.com/office/drawing/2014/main" id="{0814D12E-159F-3C47-A0BC-44D3C0DB9ED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942658" y="5017322"/>
            <a:ext cx="1378219" cy="137821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7">
            <a:extLst>
              <a:ext uri="{FF2B5EF4-FFF2-40B4-BE49-F238E27FC236}">
                <a16:creationId xmlns:a16="http://schemas.microsoft.com/office/drawing/2014/main" id="{9E3E1475-1CEF-DE4E-AFD6-67FF528DFA8F}"/>
              </a:ext>
            </a:extLst>
          </p:cNvPr>
          <p:cNvSpPr>
            <a:spLocks noChangeArrowheads="1"/>
          </p:cNvSpPr>
          <p:nvPr/>
        </p:nvSpPr>
        <p:spPr bwMode="auto">
          <a:xfrm>
            <a:off x="7448458" y="117551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8">
            <a:extLst>
              <a:ext uri="{FF2B5EF4-FFF2-40B4-BE49-F238E27FC236}">
                <a16:creationId xmlns:a16="http://schemas.microsoft.com/office/drawing/2014/main" id="{628140B0-BA2E-6743-ACBE-F9AE1BA653AB}"/>
              </a:ext>
            </a:extLst>
          </p:cNvPr>
          <p:cNvSpPr>
            <a:spLocks noChangeArrowheads="1"/>
          </p:cNvSpPr>
          <p:nvPr/>
        </p:nvSpPr>
        <p:spPr bwMode="auto">
          <a:xfrm>
            <a:off x="7448458" y="737311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269609641"/>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{75A96FCA-722F-4D48-B487-0ADF896CB00E}tf10001124</Template>
  <TotalTime>1830</TotalTime>
  <Words>1777</Words>
  <Application>Microsoft Macintosh PowerPoint</Application>
  <PresentationFormat>Widescreen</PresentationFormat>
  <Paragraphs>201</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Corbel</vt:lpstr>
      <vt:lpstr>Wingdings 2</vt:lpstr>
      <vt:lpstr>Frame</vt:lpstr>
      <vt:lpstr>A Minuscule Adventure Minuscule - Les Mandibules du Bout du Monde</vt:lpstr>
      <vt:lpstr>Film Synopsis</vt:lpstr>
      <vt:lpstr>The Insect Expert Challenge</vt:lpstr>
      <vt:lpstr>Fill in the Blanks</vt:lpstr>
      <vt:lpstr>True or False </vt:lpstr>
      <vt:lpstr>Time to Research!</vt:lpstr>
      <vt:lpstr>A Habitat Investigation</vt:lpstr>
      <vt:lpstr>Forests &amp; Rainforests</vt:lpstr>
      <vt:lpstr>In A Minuscule Adventure, the minibeasts live in two different habitats.  Match the minibeast characters to their habitats in the film!</vt:lpstr>
      <vt:lpstr>Deforestation</vt:lpstr>
      <vt:lpstr>Time to Brainstorm!</vt:lpstr>
      <vt:lpstr>Your Local Habitat – An Investigation!  What kind of habitat is around your school or home? Investigate the area and fill in the boxes below. Answers can be written or illustrated.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Miniscule 2: Mandibles From Far Away</dc:title>
  <dc:creator>Amy Louise O'Callaghan</dc:creator>
  <cp:lastModifiedBy>Amy Louise O'Callaghan</cp:lastModifiedBy>
  <cp:revision>213</cp:revision>
  <dcterms:created xsi:type="dcterms:W3CDTF">2021-01-21T11:32:14Z</dcterms:created>
  <dcterms:modified xsi:type="dcterms:W3CDTF">2021-05-06T11:22:13Z</dcterms:modified>
</cp:coreProperties>
</file>